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Lst>
  <p:notesMasterIdLst>
    <p:notesMasterId r:id="rId31"/>
  </p:notesMasterIdLst>
  <p:sldIdLst>
    <p:sldId id="256" r:id="rId2"/>
    <p:sldId id="257" r:id="rId3"/>
    <p:sldId id="259" r:id="rId4"/>
    <p:sldId id="260" r:id="rId5"/>
    <p:sldId id="286" r:id="rId6"/>
    <p:sldId id="263" r:id="rId7"/>
    <p:sldId id="287" r:id="rId8"/>
    <p:sldId id="277" r:id="rId9"/>
    <p:sldId id="281" r:id="rId10"/>
    <p:sldId id="262" r:id="rId11"/>
    <p:sldId id="289" r:id="rId12"/>
    <p:sldId id="282" r:id="rId13"/>
    <p:sldId id="269" r:id="rId14"/>
    <p:sldId id="294" r:id="rId15"/>
    <p:sldId id="271" r:id="rId16"/>
    <p:sldId id="283" r:id="rId17"/>
    <p:sldId id="290" r:id="rId18"/>
    <p:sldId id="278" r:id="rId19"/>
    <p:sldId id="291" r:id="rId20"/>
    <p:sldId id="272" r:id="rId21"/>
    <p:sldId id="284" r:id="rId22"/>
    <p:sldId id="292" r:id="rId23"/>
    <p:sldId id="274" r:id="rId24"/>
    <p:sldId id="293" r:id="rId25"/>
    <p:sldId id="275" r:id="rId26"/>
    <p:sldId id="276" r:id="rId27"/>
    <p:sldId id="258" r:id="rId28"/>
    <p:sldId id="270" r:id="rId29"/>
    <p:sldId id="288"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42" autoAdjust="0"/>
  </p:normalViewPr>
  <p:slideViewPr>
    <p:cSldViewPr>
      <p:cViewPr>
        <p:scale>
          <a:sx n="80" d="100"/>
          <a:sy n="80" d="100"/>
        </p:scale>
        <p:origin x="-2028" y="-5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F97504-A719-4A56-91AB-C70ADB4C6289}" type="datetimeFigureOut">
              <a:rPr lang="ru-RU" smtClean="0"/>
              <a:pPr/>
              <a:t>02.12.2019</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C27356-3060-4EDB-8247-5EADF532B7A9}" type="slidenum">
              <a:rPr lang="ru-RU" smtClean="0"/>
              <a:pPr/>
              <a:t>‹#›</a:t>
            </a:fld>
            <a:endParaRPr lang="ru-RU" dirty="0"/>
          </a:p>
        </p:txBody>
      </p:sp>
    </p:spTree>
    <p:extLst>
      <p:ext uri="{BB962C8B-B14F-4D97-AF65-F5344CB8AC3E}">
        <p14:creationId xmlns:p14="http://schemas.microsoft.com/office/powerpoint/2010/main" val="3523138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0C27356-3060-4EDB-8247-5EADF532B7A9}" type="slidenum">
              <a:rPr lang="ru-RU" smtClean="0"/>
              <a:pPr/>
              <a:t>20</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02.12.2019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02.12.2019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02.12.2019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02.12.2019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02.12.2019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02.12.2019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02.12.2019</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02.12.2019</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02.12.2019</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02.12.2019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02.12.2019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02.12.2019</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286644" y="6021288"/>
            <a:ext cx="1698923" cy="576064"/>
          </a:xfrm>
        </p:spPr>
        <p:txBody>
          <a:bodyPr>
            <a:normAutofit fontScale="25000" lnSpcReduction="20000"/>
          </a:bodyPr>
          <a:lstStyle/>
          <a:p>
            <a:pPr algn="r"/>
            <a:r>
              <a:rPr lang="ru-RU" dirty="0" smtClean="0">
                <a:latin typeface="Times New Roman" pitchFamily="18" charset="0"/>
                <a:cs typeface="Times New Roman" pitchFamily="18" charset="0"/>
              </a:rPr>
              <a:t>Выполнил воспитатель: Калинова Н.Н.</a:t>
            </a:r>
          </a:p>
          <a:p>
            <a:pPr algn="r"/>
            <a:r>
              <a:rPr lang="ru-RU" dirty="0" smtClean="0">
                <a:latin typeface="Times New Roman" pitchFamily="18" charset="0"/>
                <a:cs typeface="Times New Roman" pitchFamily="18" charset="0"/>
              </a:rPr>
              <a:t>медсестра: Ащебрович И.В.</a:t>
            </a:r>
          </a:p>
        </p:txBody>
      </p:sp>
      <p:pic>
        <p:nvPicPr>
          <p:cNvPr id="5" name="Рисунок 4" descr="depositphotos_3541960-stock-illustration-summer-background-with-the-sun.jpg"/>
          <p:cNvPicPr>
            <a:picLocks noChangeAspect="1"/>
          </p:cNvPicPr>
          <p:nvPr/>
        </p:nvPicPr>
        <p:blipFill>
          <a:blip r:embed="rId2" cstate="print"/>
          <a:stretch>
            <a:fillRect/>
          </a:stretch>
        </p:blipFill>
        <p:spPr>
          <a:xfrm>
            <a:off x="0" y="0"/>
            <a:ext cx="9429784" cy="6858000"/>
          </a:xfrm>
          <a:prstGeom prst="rect">
            <a:avLst/>
          </a:prstGeom>
        </p:spPr>
      </p:pic>
      <p:sp>
        <p:nvSpPr>
          <p:cNvPr id="7" name="Прямоугольник 6"/>
          <p:cNvSpPr/>
          <p:nvPr/>
        </p:nvSpPr>
        <p:spPr>
          <a:xfrm>
            <a:off x="857224" y="214290"/>
            <a:ext cx="7643866" cy="707886"/>
          </a:xfrm>
          <a:prstGeom prst="rect">
            <a:avLst/>
          </a:prstGeom>
        </p:spPr>
        <p:txBody>
          <a:bodyPr wrap="square">
            <a:spAutoFit/>
          </a:bodyPr>
          <a:lstStyle/>
          <a:p>
            <a:pPr algn="ctr"/>
            <a:r>
              <a:rPr lang="ru-RU" sz="2000" b="1" dirty="0" smtClean="0">
                <a:solidFill>
                  <a:srgbClr val="7030A0"/>
                </a:solidFill>
                <a:latin typeface="Times New Roman" pitchFamily="18" charset="0"/>
                <a:cs typeface="Times New Roman" pitchFamily="18" charset="0"/>
              </a:rPr>
              <a:t>Муниципальное казенное дошкольное образовательное учреждение - детский сад № 44 «Гнёздышко»</a:t>
            </a:r>
            <a:endParaRPr lang="ru-RU" sz="2000" b="1" dirty="0">
              <a:solidFill>
                <a:srgbClr val="7030A0"/>
              </a:solidFill>
            </a:endParaRPr>
          </a:p>
        </p:txBody>
      </p:sp>
      <p:sp>
        <p:nvSpPr>
          <p:cNvPr id="8" name="Прямоугольник 7"/>
          <p:cNvSpPr/>
          <p:nvPr/>
        </p:nvSpPr>
        <p:spPr>
          <a:xfrm>
            <a:off x="1142976" y="1500174"/>
            <a:ext cx="7358114" cy="2286016"/>
          </a:xfrm>
          <a:prstGeom prst="rect">
            <a:avLst/>
          </a:prstGeom>
        </p:spPr>
        <p:txBody>
          <a:bodyPr wrap="square">
            <a:spAutoFit/>
          </a:bodyPr>
          <a:lstStyle/>
          <a:p>
            <a:pPr algn="ctr"/>
            <a:r>
              <a:rPr lang="ru-RU" sz="5400" b="1" u="sng" dirty="0" smtClean="0">
                <a:solidFill>
                  <a:schemeClr val="accent4">
                    <a:lumMod val="75000"/>
                  </a:schemeClr>
                </a:solidFill>
                <a:latin typeface="Times New Roman" pitchFamily="18" charset="0"/>
                <a:cs typeface="Times New Roman" pitchFamily="18" charset="0"/>
              </a:rPr>
              <a:t>Закаливание детей</a:t>
            </a:r>
          </a:p>
          <a:p>
            <a:pPr algn="ctr"/>
            <a:r>
              <a:rPr lang="ru-RU" sz="5400" b="1" u="sng" dirty="0" smtClean="0">
                <a:solidFill>
                  <a:schemeClr val="accent4">
                    <a:lumMod val="75000"/>
                  </a:schemeClr>
                </a:solidFill>
                <a:latin typeface="Times New Roman" pitchFamily="18" charset="0"/>
                <a:cs typeface="Times New Roman" pitchFamily="18" charset="0"/>
              </a:rPr>
              <a:t> дошкольного возраста</a:t>
            </a:r>
          </a:p>
          <a:p>
            <a:pPr algn="ctr"/>
            <a:r>
              <a:rPr lang="ru-RU" b="1" dirty="0" smtClean="0">
                <a:solidFill>
                  <a:srgbClr val="7030A0"/>
                </a:solidFill>
                <a:latin typeface="Times New Roman" pitchFamily="18" charset="0"/>
                <a:cs typeface="Times New Roman" pitchFamily="18" charset="0"/>
              </a:rPr>
              <a:t>Рекомендации  Учебно-методическим объединением по медицинскому и фармацевтическому образованию вузов России</a:t>
            </a:r>
          </a:p>
        </p:txBody>
      </p:sp>
      <p:sp>
        <p:nvSpPr>
          <p:cNvPr id="10" name="TextBox 9"/>
          <p:cNvSpPr txBox="1"/>
          <p:nvPr/>
        </p:nvSpPr>
        <p:spPr>
          <a:xfrm>
            <a:off x="4932040" y="4143380"/>
            <a:ext cx="4211960" cy="1477328"/>
          </a:xfrm>
          <a:prstGeom prst="rect">
            <a:avLst/>
          </a:prstGeom>
          <a:noFill/>
        </p:spPr>
        <p:txBody>
          <a:bodyPr wrap="square" rtlCol="0">
            <a:spAutoFit/>
          </a:bodyPr>
          <a:lstStyle/>
          <a:p>
            <a:pPr algn="r"/>
            <a:endParaRPr lang="ru-RU" dirty="0" smtClean="0">
              <a:solidFill>
                <a:schemeClr val="accent4">
                  <a:lumMod val="50000"/>
                </a:schemeClr>
              </a:solidFill>
            </a:endParaRPr>
          </a:p>
          <a:p>
            <a:pPr algn="r"/>
            <a:r>
              <a:rPr lang="ru-RU" b="1" dirty="0" smtClean="0">
                <a:solidFill>
                  <a:schemeClr val="accent4">
                    <a:lumMod val="50000"/>
                  </a:schemeClr>
                </a:solidFill>
                <a:latin typeface="Times New Roman" panose="02020603050405020304" pitchFamily="18" charset="0"/>
                <a:cs typeface="Times New Roman" panose="02020603050405020304" pitchFamily="18" charset="0"/>
              </a:rPr>
              <a:t>Медицинская сестра: Ащебрович </a:t>
            </a:r>
            <a:r>
              <a:rPr lang="ru-RU" b="1" dirty="0" smtClean="0">
                <a:solidFill>
                  <a:schemeClr val="accent4">
                    <a:lumMod val="50000"/>
                  </a:schemeClr>
                </a:solidFill>
                <a:latin typeface="Times New Roman" panose="02020603050405020304" pitchFamily="18" charset="0"/>
                <a:cs typeface="Times New Roman" panose="02020603050405020304" pitchFamily="18" charset="0"/>
              </a:rPr>
              <a:t>И.В.</a:t>
            </a:r>
          </a:p>
          <a:p>
            <a:pPr algn="r"/>
            <a:r>
              <a:rPr lang="ru-RU" b="1" dirty="0" smtClean="0">
                <a:solidFill>
                  <a:schemeClr val="accent4">
                    <a:lumMod val="50000"/>
                  </a:schemeClr>
                </a:solidFill>
                <a:latin typeface="Times New Roman" panose="02020603050405020304" pitchFamily="18" charset="0"/>
                <a:cs typeface="Times New Roman" panose="02020603050405020304" pitchFamily="18" charset="0"/>
              </a:rPr>
              <a:t>Воспитатель средней группы </a:t>
            </a:r>
            <a:r>
              <a:rPr lang="ru-RU" b="1" smtClean="0">
                <a:solidFill>
                  <a:schemeClr val="accent4">
                    <a:lumMod val="50000"/>
                  </a:schemeClr>
                </a:solidFill>
                <a:latin typeface="Times New Roman" panose="02020603050405020304" pitchFamily="18" charset="0"/>
                <a:cs typeface="Times New Roman" panose="02020603050405020304" pitchFamily="18" charset="0"/>
              </a:rPr>
              <a:t>№ 1: Калинова Н.Н.</a:t>
            </a:r>
            <a:endParaRPr lang="ru-RU" b="1" dirty="0" smtClean="0">
              <a:solidFill>
                <a:schemeClr val="accent4">
                  <a:lumMod val="50000"/>
                </a:schemeClr>
              </a:solidFill>
              <a:latin typeface="Times New Roman" panose="02020603050405020304" pitchFamily="18" charset="0"/>
              <a:cs typeface="Times New Roman" panose="02020603050405020304" pitchFamily="18" charset="0"/>
            </a:endParaRPr>
          </a:p>
          <a:p>
            <a:pPr algn="r"/>
            <a:endParaRPr lang="ru-RU" b="1" dirty="0">
              <a:solidFill>
                <a:schemeClr val="accent4">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395536" y="692696"/>
            <a:ext cx="8229600" cy="5832648"/>
          </a:xfrm>
        </p:spPr>
        <p:txBody>
          <a:bodyPr>
            <a:normAutofit/>
          </a:bodyPr>
          <a:lstStyle/>
          <a:p>
            <a:pPr>
              <a:buNone/>
            </a:pPr>
            <a:endParaRPr lang="ru-RU" sz="1200" dirty="0" smtClean="0">
              <a:latin typeface="Times New Roman" pitchFamily="18" charset="0"/>
              <a:cs typeface="Times New Roman" pitchFamily="18" charset="0"/>
            </a:endParaRPr>
          </a:p>
          <a:p>
            <a:pPr>
              <a:buNone/>
            </a:pPr>
            <a:r>
              <a:rPr lang="ru-RU" sz="1200" dirty="0" smtClean="0">
                <a:latin typeface="Times New Roman" pitchFamily="18" charset="0"/>
                <a:cs typeface="Times New Roman" pitchFamily="18" charset="0"/>
              </a:rPr>
              <a:t>         </a:t>
            </a:r>
          </a:p>
          <a:p>
            <a:pPr>
              <a:buNone/>
            </a:pPr>
            <a:endParaRPr lang="ru-RU" sz="1200" dirty="0"/>
          </a:p>
        </p:txBody>
      </p:sp>
      <p:pic>
        <p:nvPicPr>
          <p:cNvPr id="3" name="Рисунок 2" descr="f10e75eebe0f003463b9c1744b038266--background-paper-recipe-cards.jpg"/>
          <p:cNvPicPr>
            <a:picLocks noChangeAspect="1"/>
          </p:cNvPicPr>
          <p:nvPr/>
        </p:nvPicPr>
        <p:blipFill>
          <a:blip r:embed="rId2" cstate="print"/>
          <a:stretch>
            <a:fillRect/>
          </a:stretch>
        </p:blipFill>
        <p:spPr>
          <a:xfrm>
            <a:off x="0" y="0"/>
            <a:ext cx="9144000" cy="6858000"/>
          </a:xfrm>
          <a:prstGeom prst="rect">
            <a:avLst/>
          </a:prstGeom>
        </p:spPr>
      </p:pic>
      <p:sp>
        <p:nvSpPr>
          <p:cNvPr id="5" name="Прямоугольник 4"/>
          <p:cNvSpPr/>
          <p:nvPr/>
        </p:nvSpPr>
        <p:spPr>
          <a:xfrm>
            <a:off x="827584" y="332656"/>
            <a:ext cx="7920880" cy="3416320"/>
          </a:xfrm>
          <a:prstGeom prst="rect">
            <a:avLst/>
          </a:prstGeom>
        </p:spPr>
        <p:txBody>
          <a:bodyPr wrap="square">
            <a:spAutoFit/>
          </a:bodyPr>
          <a:lstStyle/>
          <a:p>
            <a:pPr algn="just">
              <a:lnSpc>
                <a:spcPct val="80000"/>
              </a:lnSpc>
              <a:buNone/>
            </a:pPr>
            <a:r>
              <a:rPr lang="ru-RU" sz="4000" b="1" dirty="0" smtClean="0">
                <a:solidFill>
                  <a:srgbClr val="00B0F0"/>
                </a:solidFill>
                <a:latin typeface="Times New Roman" pitchFamily="18" charset="0"/>
                <a:cs typeface="Times New Roman" pitchFamily="18" charset="0"/>
              </a:rPr>
              <a:t>                     </a:t>
            </a:r>
            <a:r>
              <a:rPr lang="ru-RU" sz="4000" b="1" dirty="0" smtClean="0">
                <a:solidFill>
                  <a:srgbClr val="7030A0"/>
                </a:solidFill>
                <a:latin typeface="Times New Roman" pitchFamily="18" charset="0"/>
                <a:cs typeface="Times New Roman" pitchFamily="18" charset="0"/>
              </a:rPr>
              <a:t>*Прогулка</a:t>
            </a:r>
          </a:p>
          <a:p>
            <a:pPr algn="just">
              <a:buNone/>
            </a:pPr>
            <a:r>
              <a:rPr lang="ru-RU" sz="1600" dirty="0" smtClean="0">
                <a:latin typeface="Times New Roman" pitchFamily="18" charset="0"/>
                <a:cs typeface="Times New Roman" pitchFamily="18" charset="0"/>
              </a:rPr>
              <a:t>         </a:t>
            </a:r>
            <a:r>
              <a:rPr lang="ru-RU" sz="1400" b="1" dirty="0" smtClean="0">
                <a:solidFill>
                  <a:schemeClr val="accent1">
                    <a:lumMod val="75000"/>
                  </a:schemeClr>
                </a:solidFill>
                <a:latin typeface="Times New Roman" pitchFamily="18" charset="0"/>
                <a:cs typeface="Times New Roman" pitchFamily="18" charset="0"/>
              </a:rPr>
              <a:t>Рекомендуемая продолжительность ежедневных прогулок составляет 3-4 часа, 2 раза в день: в первую половину дня и во вторую половину дня - после дневного сна. При температуре воздуха ниже минус 15С и скорости ветра 7м/с продолжительность прогулки сокращается. Прогулка не проводится при температуре воздуха ниже -15*С и скорости ветра более15 м/с для детей до 4 лет, а для детей 5-7 лет при температуре воздуха ниже -20*С и скорости ветра более 15 м/с. </a:t>
            </a:r>
          </a:p>
          <a:p>
            <a:pPr algn="just">
              <a:buNone/>
            </a:pPr>
            <a:r>
              <a:rPr lang="ru-RU" sz="1400" b="1" dirty="0" smtClean="0">
                <a:solidFill>
                  <a:schemeClr val="accent1">
                    <a:lumMod val="75000"/>
                  </a:schemeClr>
                </a:solidFill>
                <a:latin typeface="Times New Roman" pitchFamily="18" charset="0"/>
                <a:cs typeface="Times New Roman" pitchFamily="18" charset="0"/>
              </a:rPr>
              <a:t>         Летом вся жизнь детей на улице. В летнее время во время прогулки полезны игры с водой, пускать кораблики, строить водяные мельницы, купать кукол, мыть игрушечную посуду, «приготавливать пищу» для кукол.</a:t>
            </a:r>
          </a:p>
          <a:p>
            <a:pPr algn="just">
              <a:buNone/>
            </a:pPr>
            <a:r>
              <a:rPr lang="ru-RU" sz="1400" b="1" dirty="0" smtClean="0">
                <a:solidFill>
                  <a:schemeClr val="accent1">
                    <a:lumMod val="75000"/>
                  </a:schemeClr>
                </a:solidFill>
                <a:latin typeface="Times New Roman" pitchFamily="18" charset="0"/>
                <a:cs typeface="Times New Roman" pitchFamily="18" charset="0"/>
              </a:rPr>
              <a:t>         Наибольший оздоровительный эффект достигается при проведении подвижных игр и занятий физкультурой на открытом воздухе круглый год. Высокая двигательная активность на воздухе усиливает работу сердца и легких, обеспечивает повышенную доставку кислорода к органам и тканям, стимулирует деятельность центральной нервной системы.</a:t>
            </a:r>
          </a:p>
        </p:txBody>
      </p:sp>
      <p:pic>
        <p:nvPicPr>
          <p:cNvPr id="8" name="Picture 4" descr="C:\Users\user\Desktop\ЗОЖ\20190711_101223.jpg"/>
          <p:cNvPicPr>
            <a:picLocks noChangeAspect="1" noChangeArrowheads="1"/>
          </p:cNvPicPr>
          <p:nvPr/>
        </p:nvPicPr>
        <p:blipFill>
          <a:blip r:embed="rId3" cstate="print"/>
          <a:srcRect/>
          <a:stretch>
            <a:fillRect/>
          </a:stretch>
        </p:blipFill>
        <p:spPr bwMode="auto">
          <a:xfrm>
            <a:off x="395536" y="3933056"/>
            <a:ext cx="3943770" cy="2214578"/>
          </a:xfrm>
          <a:prstGeom prst="rect">
            <a:avLst/>
          </a:prstGeom>
          <a:ln>
            <a:noFill/>
          </a:ln>
          <a:effectLst>
            <a:softEdge rad="112500"/>
          </a:effectLst>
        </p:spPr>
      </p:pic>
      <p:pic>
        <p:nvPicPr>
          <p:cNvPr id="9" name="Picture 6" descr="C:\Users\user\Desktop\ЗОЖ\20190711_111744.jpg"/>
          <p:cNvPicPr>
            <a:picLocks noChangeAspect="1" noChangeArrowheads="1"/>
          </p:cNvPicPr>
          <p:nvPr/>
        </p:nvPicPr>
        <p:blipFill>
          <a:blip r:embed="rId4" cstate="print"/>
          <a:srcRect/>
          <a:stretch>
            <a:fillRect/>
          </a:stretch>
        </p:blipFill>
        <p:spPr bwMode="auto">
          <a:xfrm>
            <a:off x="4355976" y="3717032"/>
            <a:ext cx="4452642" cy="2500330"/>
          </a:xfrm>
          <a:prstGeom prst="rect">
            <a:avLst/>
          </a:prstGeom>
          <a:ln>
            <a:noFill/>
          </a:ln>
          <a:effectLst>
            <a:softEdge rad="112500"/>
          </a:effectLst>
        </p:spPr>
      </p:pic>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2160788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7" name="Picture 3" descr="C:\Users\user\Desktop\2160788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9" name="Picture 5" descr="C:\Users\user\Desktop\ЗОЖ\20190711_111636.jpg"/>
          <p:cNvPicPr>
            <a:picLocks noChangeAspect="1" noChangeArrowheads="1"/>
          </p:cNvPicPr>
          <p:nvPr/>
        </p:nvPicPr>
        <p:blipFill>
          <a:blip r:embed="rId3" cstate="print"/>
          <a:srcRect/>
          <a:stretch>
            <a:fillRect/>
          </a:stretch>
        </p:blipFill>
        <p:spPr bwMode="auto">
          <a:xfrm rot="5841563">
            <a:off x="5246530" y="1318493"/>
            <a:ext cx="3931062" cy="2207443"/>
          </a:xfrm>
          <a:prstGeom prst="rect">
            <a:avLst/>
          </a:prstGeom>
          <a:ln>
            <a:noFill/>
          </a:ln>
          <a:effectLst>
            <a:softEdge rad="112500"/>
          </a:effectLst>
        </p:spPr>
      </p:pic>
      <p:pic>
        <p:nvPicPr>
          <p:cNvPr id="2" name="Picture 2" descr="C:\Users\user\Desktop\ЗОЖ\20190823_112003.jpg"/>
          <p:cNvPicPr>
            <a:picLocks noChangeAspect="1" noChangeArrowheads="1"/>
          </p:cNvPicPr>
          <p:nvPr/>
        </p:nvPicPr>
        <p:blipFill>
          <a:blip r:embed="rId4" cstate="print"/>
          <a:srcRect/>
          <a:stretch>
            <a:fillRect/>
          </a:stretch>
        </p:blipFill>
        <p:spPr bwMode="auto">
          <a:xfrm rot="4925870">
            <a:off x="1298683" y="1076031"/>
            <a:ext cx="3506320" cy="1968934"/>
          </a:xfrm>
          <a:prstGeom prst="rect">
            <a:avLst/>
          </a:prstGeom>
          <a:ln>
            <a:noFill/>
          </a:ln>
          <a:effectLst>
            <a:softEdge rad="112500"/>
          </a:effectLst>
        </p:spPr>
      </p:pic>
      <p:pic>
        <p:nvPicPr>
          <p:cNvPr id="8" name="Рисунок 7" descr="20191021_113938.jpg"/>
          <p:cNvPicPr>
            <a:picLocks noChangeAspect="1"/>
          </p:cNvPicPr>
          <p:nvPr/>
        </p:nvPicPr>
        <p:blipFill>
          <a:blip r:embed="rId5" cstate="print"/>
          <a:stretch>
            <a:fillRect/>
          </a:stretch>
        </p:blipFill>
        <p:spPr>
          <a:xfrm rot="4950306">
            <a:off x="46728" y="4069382"/>
            <a:ext cx="2923547" cy="1860483"/>
          </a:xfrm>
          <a:prstGeom prst="rect">
            <a:avLst/>
          </a:prstGeom>
          <a:ln>
            <a:noFill/>
          </a:ln>
          <a:effectLst>
            <a:softEdge rad="112500"/>
          </a:effectLst>
        </p:spPr>
      </p:pic>
      <p:pic>
        <p:nvPicPr>
          <p:cNvPr id="9" name="Рисунок 8" descr="20191021_112735.jpg"/>
          <p:cNvPicPr>
            <a:picLocks noChangeAspect="1"/>
          </p:cNvPicPr>
          <p:nvPr/>
        </p:nvPicPr>
        <p:blipFill>
          <a:blip r:embed="rId6" cstate="print"/>
          <a:stretch>
            <a:fillRect/>
          </a:stretch>
        </p:blipFill>
        <p:spPr>
          <a:xfrm rot="5726806">
            <a:off x="3430783" y="3931941"/>
            <a:ext cx="3059832" cy="193585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f10e75eebe0f003463b9c1744b038266--background-paper-recipe-cards.jpg"/>
          <p:cNvPicPr>
            <a:picLocks noChangeAspect="1"/>
          </p:cNvPicPr>
          <p:nvPr/>
        </p:nvPicPr>
        <p:blipFill>
          <a:blip r:embed="rId2" cstate="print"/>
          <a:stretch>
            <a:fillRect/>
          </a:stretch>
        </p:blipFill>
        <p:spPr>
          <a:xfrm>
            <a:off x="0" y="0"/>
            <a:ext cx="9144000" cy="6858000"/>
          </a:xfrm>
          <a:prstGeom prst="rect">
            <a:avLst/>
          </a:prstGeom>
        </p:spPr>
      </p:pic>
      <p:sp>
        <p:nvSpPr>
          <p:cNvPr id="8" name="Прямоугольник 7"/>
          <p:cNvSpPr/>
          <p:nvPr/>
        </p:nvSpPr>
        <p:spPr>
          <a:xfrm>
            <a:off x="539552" y="332656"/>
            <a:ext cx="8352928" cy="4062651"/>
          </a:xfrm>
          <a:prstGeom prst="rect">
            <a:avLst/>
          </a:prstGeom>
        </p:spPr>
        <p:txBody>
          <a:bodyPr wrap="square">
            <a:spAutoFit/>
          </a:bodyPr>
          <a:lstStyle/>
          <a:p>
            <a:pPr algn="ctr">
              <a:buNone/>
            </a:pPr>
            <a:r>
              <a:rPr lang="ru-RU" sz="2400" b="1" dirty="0" smtClean="0">
                <a:solidFill>
                  <a:srgbClr val="FF0000"/>
                </a:solidFill>
                <a:latin typeface="Times New Roman" pitchFamily="18" charset="0"/>
                <a:cs typeface="Times New Roman" pitchFamily="18" charset="0"/>
              </a:rPr>
              <a:t>   </a:t>
            </a:r>
            <a:r>
              <a:rPr lang="ru-RU" sz="2400" b="1" u="sng" dirty="0" smtClean="0">
                <a:solidFill>
                  <a:srgbClr val="7030A0"/>
                </a:solidFill>
                <a:latin typeface="Times New Roman" pitchFamily="18" charset="0"/>
                <a:cs typeface="Times New Roman" pitchFamily="18" charset="0"/>
              </a:rPr>
              <a:t>*Воздушные ванны- специальная закаливающая процедура</a:t>
            </a:r>
          </a:p>
          <a:p>
            <a:pPr>
              <a:buNone/>
            </a:pPr>
            <a:r>
              <a:rPr lang="ru-RU" sz="1400" b="1" dirty="0" smtClean="0">
                <a:solidFill>
                  <a:schemeClr val="accent1">
                    <a:lumMod val="75000"/>
                  </a:schemeClr>
                </a:solidFill>
                <a:latin typeface="Times New Roman" pitchFamily="18" charset="0"/>
                <a:cs typeface="Times New Roman" pitchFamily="18" charset="0"/>
              </a:rPr>
              <a:t>40-60%.Закаливание начинают в помещении при температуре не ниже +20*С, сначала с частичным ,а затем  и с полны Это  пребывание ребенка обнаженным или полуобнаженным на открытом воздухе в тени или в помещении. Влажность в помещениях м раздеванием. </a:t>
            </a:r>
          </a:p>
          <a:p>
            <a:pPr>
              <a:buNone/>
            </a:pPr>
            <a:r>
              <a:rPr lang="ru-RU" sz="1400" b="1" dirty="0" smtClean="0">
                <a:solidFill>
                  <a:schemeClr val="accent1">
                    <a:lumMod val="75000"/>
                  </a:schemeClr>
                </a:solidFill>
                <a:latin typeface="Times New Roman" pitchFamily="18" charset="0"/>
                <a:cs typeface="Times New Roman" pitchFamily="18" charset="0"/>
              </a:rPr>
              <a:t>         Снижение температура в холодный и переходный периоды года обеспечивается путем предварительного проветривания помещения и поддерживается в пределах для детей до 2 лет +16+17*С ; для детей 3-4лет +15+16*С; старше 4 лет +14+15*С.</a:t>
            </a:r>
          </a:p>
          <a:p>
            <a:pPr>
              <a:buNone/>
            </a:pPr>
            <a:r>
              <a:rPr lang="ru-RU" sz="1400" b="1" dirty="0" smtClean="0">
                <a:solidFill>
                  <a:schemeClr val="accent1">
                    <a:lumMod val="75000"/>
                  </a:schemeClr>
                </a:solidFill>
                <a:latin typeface="Times New Roman" pitchFamily="18" charset="0"/>
                <a:cs typeface="Times New Roman" pitchFamily="18" charset="0"/>
              </a:rPr>
              <a:t>         Воздушные ванны дети могут принимать во время спокойных игр (сначала в легкой одежде, а затем майках и трусах).Первая воздушная ванна у детей 2-3 лет длится 3-5 мин, к 5-7 годам увеличивается до 8-9мин.Через каждые </a:t>
            </a:r>
          </a:p>
          <a:p>
            <a:pPr>
              <a:buNone/>
            </a:pPr>
            <a:r>
              <a:rPr lang="ru-RU" sz="1400" b="1" dirty="0" smtClean="0">
                <a:solidFill>
                  <a:schemeClr val="accent1">
                    <a:lumMod val="75000"/>
                  </a:schemeClr>
                </a:solidFill>
                <a:latin typeface="Times New Roman" pitchFamily="18" charset="0"/>
                <a:cs typeface="Times New Roman" pitchFamily="18" charset="0"/>
              </a:rPr>
              <a:t>         2-3 дня длительность процедуры увеличивается на 2-3мин и в течении 1,5-2 месяцев доводиться  до 20-25 минут и 30-40 минут для детей старше 3 лет. В дальнейшем увеличение интенсивности воздушных ванн может осуществляться за счет проведения их на открытом воздухе в безветренную погоду, а потом при увеличении скорости ветра и постепенно снижающейся температуры. Зимой воздушные ванны принимают в сочетании с интенсивными физическими упражнениями.</a:t>
            </a:r>
          </a:p>
        </p:txBody>
      </p:sp>
      <p:pic>
        <p:nvPicPr>
          <p:cNvPr id="9" name="Рисунок 8" descr="20190904_145747.jpg"/>
          <p:cNvPicPr>
            <a:picLocks noChangeAspect="1"/>
          </p:cNvPicPr>
          <p:nvPr/>
        </p:nvPicPr>
        <p:blipFill>
          <a:blip r:embed="rId3" cstate="print"/>
          <a:stretch>
            <a:fillRect/>
          </a:stretch>
        </p:blipFill>
        <p:spPr>
          <a:xfrm>
            <a:off x="5724128" y="4653136"/>
            <a:ext cx="3206128" cy="1928826"/>
          </a:xfrm>
          <a:prstGeom prst="rect">
            <a:avLst/>
          </a:prstGeom>
          <a:ln>
            <a:noFill/>
          </a:ln>
          <a:effectLst>
            <a:softEdge rad="112500"/>
          </a:effectLst>
        </p:spPr>
      </p:pic>
      <p:pic>
        <p:nvPicPr>
          <p:cNvPr id="10" name="Рисунок 9" descr="20190904_145735.jpg"/>
          <p:cNvPicPr>
            <a:picLocks noChangeAspect="1"/>
          </p:cNvPicPr>
          <p:nvPr/>
        </p:nvPicPr>
        <p:blipFill>
          <a:blip r:embed="rId4" cstate="print"/>
          <a:stretch>
            <a:fillRect/>
          </a:stretch>
        </p:blipFill>
        <p:spPr>
          <a:xfrm>
            <a:off x="3203848" y="4653136"/>
            <a:ext cx="2572908" cy="2000834"/>
          </a:xfrm>
          <a:prstGeom prst="rect">
            <a:avLst/>
          </a:prstGeom>
          <a:ln>
            <a:noFill/>
          </a:ln>
          <a:effectLst>
            <a:softEdge rad="112500"/>
          </a:effectLst>
        </p:spPr>
      </p:pic>
      <p:pic>
        <p:nvPicPr>
          <p:cNvPr id="11" name="Рисунок 10" descr="20190904_145740.jpg"/>
          <p:cNvPicPr>
            <a:picLocks noChangeAspect="1"/>
          </p:cNvPicPr>
          <p:nvPr/>
        </p:nvPicPr>
        <p:blipFill>
          <a:blip r:embed="rId5" cstate="print"/>
          <a:stretch>
            <a:fillRect/>
          </a:stretch>
        </p:blipFill>
        <p:spPr>
          <a:xfrm>
            <a:off x="323528" y="4653136"/>
            <a:ext cx="2928958" cy="19288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10e75eebe0f003463b9c1744b038266--background-paper-recipe-cards.jpg"/>
          <p:cNvPicPr>
            <a:picLocks noChangeAspect="1"/>
          </p:cNvPicPr>
          <p:nvPr/>
        </p:nvPicPr>
        <p:blipFill>
          <a:blip r:embed="rId2" cstate="print"/>
          <a:stretch>
            <a:fillRect/>
          </a:stretch>
        </p:blipFill>
        <p:spPr>
          <a:xfrm>
            <a:off x="0" y="0"/>
            <a:ext cx="9144000" cy="6858000"/>
          </a:xfrm>
          <a:prstGeom prst="rect">
            <a:avLst/>
          </a:prstGeom>
        </p:spPr>
      </p:pic>
      <p:sp>
        <p:nvSpPr>
          <p:cNvPr id="5" name="Прямоугольник 4"/>
          <p:cNvSpPr/>
          <p:nvPr/>
        </p:nvSpPr>
        <p:spPr>
          <a:xfrm>
            <a:off x="395536" y="0"/>
            <a:ext cx="8496944" cy="6586418"/>
          </a:xfrm>
          <a:prstGeom prst="rect">
            <a:avLst/>
          </a:prstGeom>
        </p:spPr>
        <p:txBody>
          <a:bodyPr wrap="square">
            <a:spAutoFit/>
          </a:bodyPr>
          <a:lstStyle/>
          <a:p>
            <a:pPr algn="ctr">
              <a:spcBef>
                <a:spcPct val="0"/>
              </a:spcBef>
              <a:buNone/>
            </a:pPr>
            <a:endParaRPr lang="ru-RU" sz="3600" b="1" u="sng" dirty="0" smtClean="0">
              <a:solidFill>
                <a:srgbClr val="7030A0"/>
              </a:solidFill>
              <a:latin typeface="Times New Roman" pitchFamily="18" charset="0"/>
              <a:cs typeface="Times New Roman" pitchFamily="18" charset="0"/>
            </a:endParaRPr>
          </a:p>
          <a:p>
            <a:pPr algn="ctr">
              <a:spcBef>
                <a:spcPct val="0"/>
              </a:spcBef>
              <a:buNone/>
            </a:pPr>
            <a:r>
              <a:rPr lang="ru-RU" sz="3600" b="1" u="sng" dirty="0" smtClean="0">
                <a:solidFill>
                  <a:srgbClr val="7030A0"/>
                </a:solidFill>
                <a:latin typeface="Times New Roman" pitchFamily="18" charset="0"/>
                <a:cs typeface="Times New Roman" pitchFamily="18" charset="0"/>
              </a:rPr>
              <a:t>Закаливание солнцем</a:t>
            </a:r>
          </a:p>
          <a:p>
            <a:pPr algn="just">
              <a:buNone/>
            </a:pPr>
            <a:r>
              <a:rPr lang="ru-RU" sz="1200" dirty="0" smtClean="0">
                <a:latin typeface="Times New Roman" pitchFamily="18" charset="0"/>
                <a:cs typeface="Times New Roman" pitchFamily="18" charset="0"/>
              </a:rPr>
              <a:t>        </a:t>
            </a:r>
            <a:r>
              <a:rPr lang="ru-RU" sz="1400" b="1" dirty="0" smtClean="0">
                <a:solidFill>
                  <a:schemeClr val="accent4">
                    <a:lumMod val="50000"/>
                  </a:schemeClr>
                </a:solidFill>
                <a:latin typeface="Times New Roman" pitchFamily="18" charset="0"/>
                <a:cs typeface="Times New Roman" pitchFamily="18" charset="0"/>
              </a:rPr>
              <a:t>Прием солнечных ванн начинают с использования отраженного солнечного света (в тени деревьев, на затемненном участке) затем переходят к процедурам рассеянного солнечного света (в облачный день под открытым небом) и воздействию прямой радиации (в ясный солнечный день под открытым небом).</a:t>
            </a:r>
          </a:p>
          <a:p>
            <a:pPr algn="just">
              <a:buNone/>
            </a:pPr>
            <a:r>
              <a:rPr lang="ru-RU" sz="1400" b="1" dirty="0" smtClean="0">
                <a:solidFill>
                  <a:schemeClr val="accent4">
                    <a:lumMod val="50000"/>
                  </a:schemeClr>
                </a:solidFill>
                <a:latin typeface="Times New Roman" pitchFamily="18" charset="0"/>
                <a:cs typeface="Times New Roman" pitchFamily="18" charset="0"/>
              </a:rPr>
              <a:t>        Проведения солнечных процедур рекомендуется при температуре воздуха не менее +20+22С на хорошо озелененном  и освещенном участке.</a:t>
            </a:r>
          </a:p>
          <a:p>
            <a:pPr algn="just">
              <a:buNone/>
            </a:pPr>
            <a:r>
              <a:rPr lang="ru-RU" sz="1400" b="1" dirty="0" smtClean="0">
                <a:solidFill>
                  <a:schemeClr val="accent4">
                    <a:lumMod val="50000"/>
                  </a:schemeClr>
                </a:solidFill>
                <a:latin typeface="Times New Roman" pitchFamily="18" charset="0"/>
                <a:cs typeface="Times New Roman" pitchFamily="18" charset="0"/>
              </a:rPr>
              <a:t>        Солнечные ванны принимаются не раннее, чем  через 30-40 мин после еды и нее позднее чем за 1 час до еды. </a:t>
            </a:r>
          </a:p>
          <a:p>
            <a:pPr algn="just">
              <a:buNone/>
            </a:pPr>
            <a:r>
              <a:rPr lang="ru-RU" sz="1400" b="1" dirty="0" smtClean="0">
                <a:solidFill>
                  <a:schemeClr val="accent4">
                    <a:lumMod val="50000"/>
                  </a:schemeClr>
                </a:solidFill>
                <a:latin typeface="Times New Roman" pitchFamily="18" charset="0"/>
                <a:cs typeface="Times New Roman" pitchFamily="18" charset="0"/>
              </a:rPr>
              <a:t>        Солнечное облучение более полезно в утренние часы (с 9 до 12 часов).</a:t>
            </a:r>
          </a:p>
          <a:p>
            <a:pPr algn="just">
              <a:buNone/>
            </a:pPr>
            <a:r>
              <a:rPr lang="ru-RU" sz="1400" b="1" dirty="0" smtClean="0">
                <a:solidFill>
                  <a:schemeClr val="accent4">
                    <a:lumMod val="50000"/>
                  </a:schemeClr>
                </a:solidFill>
                <a:latin typeface="Times New Roman" pitchFamily="18" charset="0"/>
                <a:cs typeface="Times New Roman" pitchFamily="18" charset="0"/>
              </a:rPr>
              <a:t>        Первые процедуры лучше принимать в легкой светлой одежде: панаме, рубашке и трусиках. Через 3-4 дня рубашку можно заменить на майку, а  еще через несколько дней - полностью раздевать детей. </a:t>
            </a:r>
          </a:p>
          <a:p>
            <a:pPr algn="just">
              <a:buNone/>
            </a:pPr>
            <a:r>
              <a:rPr lang="ru-RU" sz="1400" b="1" dirty="0" smtClean="0">
                <a:solidFill>
                  <a:schemeClr val="accent4">
                    <a:lumMod val="50000"/>
                  </a:schemeClr>
                </a:solidFill>
                <a:latin typeface="Times New Roman" pitchFamily="18" charset="0"/>
                <a:cs typeface="Times New Roman" pitchFamily="18" charset="0"/>
              </a:rPr>
              <a:t>        Рационально принимать солнечные ванны во время проведения подвижных игр.</a:t>
            </a:r>
          </a:p>
          <a:p>
            <a:pPr algn="just">
              <a:buNone/>
            </a:pPr>
            <a:r>
              <a:rPr lang="ru-RU" sz="1400" b="1" dirty="0" smtClean="0">
                <a:solidFill>
                  <a:schemeClr val="accent4">
                    <a:lumMod val="50000"/>
                  </a:schemeClr>
                </a:solidFill>
                <a:latin typeface="Times New Roman" pitchFamily="18" charset="0"/>
                <a:cs typeface="Times New Roman" pitchFamily="18" charset="0"/>
              </a:rPr>
              <a:t>        Дети постарше  могут загорать лежа  на коврике. Во время принятия солнечных ванн голова должна быть закрыта, но укутывать голову при этом не рекомендуется. Во время солнечной ванны ребенка следует поить кипяченной водой. </a:t>
            </a:r>
          </a:p>
          <a:p>
            <a:pPr algn="just">
              <a:buNone/>
            </a:pPr>
            <a:r>
              <a:rPr lang="ru-RU" sz="1400" b="1" dirty="0" smtClean="0">
                <a:solidFill>
                  <a:schemeClr val="accent4">
                    <a:lumMod val="50000"/>
                  </a:schemeClr>
                </a:solidFill>
                <a:latin typeface="Times New Roman" pitchFamily="18" charset="0"/>
                <a:cs typeface="Times New Roman" pitchFamily="18" charset="0"/>
              </a:rPr>
              <a:t>        Продолжительность первых сеансов – 4 минуты: по 1 минуте сначала  на спину, затем - правый бок, живот и левый бок. Затем через каждые 2-3 дня можно прибавлять по 1 минуте для каждого участка тела. </a:t>
            </a:r>
          </a:p>
          <a:p>
            <a:pPr algn="just">
              <a:buNone/>
            </a:pPr>
            <a:r>
              <a:rPr lang="ru-RU" sz="1400" b="1" dirty="0" smtClean="0">
                <a:solidFill>
                  <a:schemeClr val="accent4">
                    <a:lumMod val="50000"/>
                  </a:schemeClr>
                </a:solidFill>
                <a:latin typeface="Times New Roman" pitchFamily="18" charset="0"/>
                <a:cs typeface="Times New Roman" pitchFamily="18" charset="0"/>
              </a:rPr>
              <a:t>        Продолжительность солнечных ванн доводиться для детей 3-4 лет- до 12-15 мин;</a:t>
            </a:r>
          </a:p>
          <a:p>
            <a:pPr algn="just">
              <a:buNone/>
            </a:pPr>
            <a:r>
              <a:rPr lang="ru-RU" sz="1400" b="1" dirty="0" smtClean="0">
                <a:solidFill>
                  <a:schemeClr val="accent4">
                    <a:lumMod val="50000"/>
                  </a:schemeClr>
                </a:solidFill>
                <a:latin typeface="Times New Roman" pitchFamily="18" charset="0"/>
                <a:cs typeface="Times New Roman" pitchFamily="18" charset="0"/>
              </a:rPr>
              <a:t>        5-6 лет-25-30 минут и  7-8 лет – до 20-30 минут.</a:t>
            </a:r>
          </a:p>
          <a:p>
            <a:pPr algn="just">
              <a:buNone/>
            </a:pPr>
            <a:r>
              <a:rPr lang="ru-RU" sz="1400" b="1" dirty="0" smtClean="0">
                <a:solidFill>
                  <a:schemeClr val="accent4">
                    <a:lumMod val="50000"/>
                  </a:schemeClr>
                </a:solidFill>
                <a:latin typeface="Times New Roman" pitchFamily="18" charset="0"/>
                <a:cs typeface="Times New Roman" pitchFamily="18" charset="0"/>
              </a:rPr>
              <a:t>        После солнечно – воздушной  ванны рекомендуется облить или искупать ребенка водой. Остальное время дети должны находиться в тени. Через каждые 5 дней солнечных облучений необходимо делать однодневный перерыв с приемам воздушных ванн.</a:t>
            </a:r>
          </a:p>
          <a:p>
            <a:pPr algn="just">
              <a:buNone/>
            </a:pPr>
            <a:r>
              <a:rPr lang="ru-RU" sz="1400" b="1" dirty="0" smtClean="0">
                <a:solidFill>
                  <a:schemeClr val="accent4">
                    <a:lumMod val="50000"/>
                  </a:schemeClr>
                </a:solidFill>
                <a:latin typeface="Times New Roman" pitchFamily="18" charset="0"/>
                <a:cs typeface="Times New Roman" pitchFamily="18" charset="0"/>
              </a:rPr>
              <a:t>        При высокой температуре воздуха выше 30*С прием солнечных ванн отменяют.</a:t>
            </a:r>
            <a:endParaRPr lang="ru-RU" sz="1400" b="1" dirty="0">
              <a:solidFill>
                <a:schemeClr val="accent4">
                  <a:lumMod val="50000"/>
                </a:schemeClr>
              </a:solidFill>
            </a:endParaRPr>
          </a:p>
        </p:txBody>
      </p:sp>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10e75eebe0f003463b9c1744b038266--background-paper-recipe-cards.jpg"/>
          <p:cNvPicPr>
            <a:picLocks noChangeAspect="1"/>
          </p:cNvPicPr>
          <p:nvPr/>
        </p:nvPicPr>
        <p:blipFill>
          <a:blip r:embed="rId2" cstate="print"/>
          <a:stretch>
            <a:fillRect/>
          </a:stretch>
        </p:blipFill>
        <p:spPr>
          <a:xfrm>
            <a:off x="0" y="0"/>
            <a:ext cx="9144000" cy="6858000"/>
          </a:xfrm>
          <a:prstGeom prst="rect">
            <a:avLst/>
          </a:prstGeom>
        </p:spPr>
      </p:pic>
      <p:pic>
        <p:nvPicPr>
          <p:cNvPr id="6146" name="Picture 2"/>
          <p:cNvPicPr>
            <a:picLocks noChangeAspect="1" noChangeArrowheads="1"/>
          </p:cNvPicPr>
          <p:nvPr/>
        </p:nvPicPr>
        <p:blipFill>
          <a:blip r:embed="rId3" cstate="print"/>
          <a:srcRect/>
          <a:stretch>
            <a:fillRect/>
          </a:stretch>
        </p:blipFill>
        <p:spPr bwMode="auto">
          <a:xfrm>
            <a:off x="2832244" y="547769"/>
            <a:ext cx="3999756" cy="2999817"/>
          </a:xfrm>
          <a:prstGeom prst="rect">
            <a:avLst/>
          </a:prstGeom>
          <a:ln>
            <a:noFill/>
          </a:ln>
          <a:effectLst>
            <a:softEdge rad="112500"/>
          </a:effectLst>
        </p:spPr>
      </p:pic>
      <p:pic>
        <p:nvPicPr>
          <p:cNvPr id="6147" name="Picture 3"/>
          <p:cNvPicPr>
            <a:picLocks noChangeAspect="1" noChangeArrowheads="1"/>
          </p:cNvPicPr>
          <p:nvPr/>
        </p:nvPicPr>
        <p:blipFill>
          <a:blip r:embed="rId4" cstate="print"/>
          <a:srcRect/>
          <a:stretch>
            <a:fillRect/>
          </a:stretch>
        </p:blipFill>
        <p:spPr bwMode="auto">
          <a:xfrm>
            <a:off x="683568" y="3501008"/>
            <a:ext cx="4167243" cy="2778162"/>
          </a:xfrm>
          <a:prstGeom prst="rect">
            <a:avLst/>
          </a:prstGeom>
          <a:ln>
            <a:noFill/>
          </a:ln>
          <a:effectLst>
            <a:softEdge rad="112500"/>
          </a:effectLst>
        </p:spPr>
      </p:pic>
      <p:pic>
        <p:nvPicPr>
          <p:cNvPr id="6148" name="Picture 4"/>
          <p:cNvPicPr>
            <a:picLocks noChangeAspect="1" noChangeArrowheads="1"/>
          </p:cNvPicPr>
          <p:nvPr/>
        </p:nvPicPr>
        <p:blipFill>
          <a:blip r:embed="rId5" cstate="print"/>
          <a:srcRect/>
          <a:stretch>
            <a:fillRect/>
          </a:stretch>
        </p:blipFill>
        <p:spPr bwMode="auto">
          <a:xfrm rot="1023978">
            <a:off x="5706752" y="3903108"/>
            <a:ext cx="2584450" cy="22322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568951" cy="576064"/>
          </a:xfrm>
        </p:spPr>
        <p:txBody>
          <a:bodyPr>
            <a:normAutofit fontScale="90000"/>
          </a:bodyPr>
          <a:lstStyle/>
          <a:p>
            <a:r>
              <a:rPr lang="ru-RU" dirty="0" smtClean="0"/>
              <a:t>      </a:t>
            </a:r>
            <a:endParaRPr lang="ru-RU" dirty="0">
              <a:solidFill>
                <a:srgbClr val="00B0F0"/>
              </a:solidFill>
            </a:endParaRPr>
          </a:p>
        </p:txBody>
      </p:sp>
      <p:pic>
        <p:nvPicPr>
          <p:cNvPr id="6" name="Рисунок 5" descr="f10e75eebe0f003463b9c1744b038266--background-paper-recipe-cards.jpg"/>
          <p:cNvPicPr>
            <a:picLocks noChangeAspect="1"/>
          </p:cNvPicPr>
          <p:nvPr/>
        </p:nvPicPr>
        <p:blipFill>
          <a:blip r:embed="rId2" cstate="print"/>
          <a:stretch>
            <a:fillRect/>
          </a:stretch>
        </p:blipFill>
        <p:spPr>
          <a:xfrm>
            <a:off x="0" y="0"/>
            <a:ext cx="9144000" cy="6858000"/>
          </a:xfrm>
          <a:prstGeom prst="rect">
            <a:avLst/>
          </a:prstGeom>
        </p:spPr>
      </p:pic>
      <p:sp>
        <p:nvSpPr>
          <p:cNvPr id="7" name="Прямоугольник 6"/>
          <p:cNvSpPr/>
          <p:nvPr/>
        </p:nvSpPr>
        <p:spPr>
          <a:xfrm>
            <a:off x="2699792" y="404664"/>
            <a:ext cx="5328592" cy="646331"/>
          </a:xfrm>
          <a:prstGeom prst="rect">
            <a:avLst/>
          </a:prstGeom>
        </p:spPr>
        <p:txBody>
          <a:bodyPr wrap="square">
            <a:spAutoFit/>
          </a:bodyPr>
          <a:lstStyle/>
          <a:p>
            <a:r>
              <a:rPr lang="ru-RU" sz="3600" b="1" u="sng" dirty="0" smtClean="0">
                <a:solidFill>
                  <a:srgbClr val="7030A0"/>
                </a:solidFill>
              </a:rPr>
              <a:t>Закаливание водой</a:t>
            </a:r>
            <a:endParaRPr lang="ru-RU" sz="3600" b="1" u="sng" dirty="0">
              <a:solidFill>
                <a:srgbClr val="7030A0"/>
              </a:solidFill>
            </a:endParaRPr>
          </a:p>
        </p:txBody>
      </p:sp>
      <p:sp>
        <p:nvSpPr>
          <p:cNvPr id="8" name="Прямоугольник 7"/>
          <p:cNvSpPr/>
          <p:nvPr/>
        </p:nvSpPr>
        <p:spPr>
          <a:xfrm>
            <a:off x="467544" y="1124745"/>
            <a:ext cx="8208912" cy="1384995"/>
          </a:xfrm>
          <a:prstGeom prst="rect">
            <a:avLst/>
          </a:prstGeom>
        </p:spPr>
        <p:txBody>
          <a:bodyPr wrap="square">
            <a:spAutoFit/>
          </a:bodyPr>
          <a:lstStyle/>
          <a:p>
            <a:pPr algn="r">
              <a:buNone/>
            </a:pPr>
            <a:r>
              <a:rPr lang="ru-RU" sz="1400" dirty="0" smtClean="0">
                <a:solidFill>
                  <a:schemeClr val="accent4">
                    <a:lumMod val="50000"/>
                  </a:schemeClr>
                </a:solidFill>
                <a:latin typeface="Times New Roman" pitchFamily="18" charset="0"/>
                <a:cs typeface="Times New Roman" pitchFamily="18" charset="0"/>
              </a:rPr>
              <a:t>    </a:t>
            </a:r>
            <a:r>
              <a:rPr lang="ru-RU" sz="1400" b="1" dirty="0" smtClean="0">
                <a:solidFill>
                  <a:schemeClr val="accent1">
                    <a:lumMod val="75000"/>
                  </a:schemeClr>
                </a:solidFill>
                <a:latin typeface="Times New Roman" pitchFamily="18" charset="0"/>
                <a:cs typeface="Times New Roman" pitchFamily="18" charset="0"/>
              </a:rPr>
              <a:t>Закаливание водой у детей сочетается с формированием у них навыков  личной         гигиены:</a:t>
            </a:r>
          </a:p>
          <a:p>
            <a:pPr algn="just">
              <a:buNone/>
            </a:pPr>
            <a:r>
              <a:rPr lang="ru-RU" sz="1400" b="1" u="sng" dirty="0" smtClean="0">
                <a:solidFill>
                  <a:schemeClr val="accent1">
                    <a:lumMod val="75000"/>
                  </a:schemeClr>
                </a:solidFill>
                <a:latin typeface="Times New Roman" pitchFamily="18" charset="0"/>
                <a:cs typeface="Times New Roman" pitchFamily="18" charset="0"/>
              </a:rPr>
              <a:t>*При умывании детей</a:t>
            </a:r>
          </a:p>
          <a:p>
            <a:pPr algn="just">
              <a:buNone/>
            </a:pPr>
            <a:r>
              <a:rPr lang="ru-RU" sz="1400" b="1" dirty="0" smtClean="0">
                <a:solidFill>
                  <a:schemeClr val="accent1">
                    <a:lumMod val="75000"/>
                  </a:schemeClr>
                </a:solidFill>
                <a:latin typeface="Times New Roman" pitchFamily="18" charset="0"/>
                <a:cs typeface="Times New Roman" pitchFamily="18" charset="0"/>
              </a:rPr>
              <a:t>      В возрасте до 2 лет – им  моют только лицо и кисти рук;</a:t>
            </a:r>
          </a:p>
          <a:p>
            <a:pPr algn="just">
              <a:buNone/>
            </a:pPr>
            <a:r>
              <a:rPr lang="ru-RU" sz="1400" b="1" dirty="0" smtClean="0">
                <a:solidFill>
                  <a:schemeClr val="accent1">
                    <a:lumMod val="75000"/>
                  </a:schemeClr>
                </a:solidFill>
                <a:latin typeface="Times New Roman" pitchFamily="18" charset="0"/>
                <a:cs typeface="Times New Roman" pitchFamily="18" charset="0"/>
              </a:rPr>
              <a:t>       Детям старше 2 лет – моют лицо, шею, верхнюю часть груди и спины, руки до локтя, а также ноги. Температура воды для местных процедур детей равна +27+29*С. В дальнейшем через 1-2 дня, температуру воды уменьшают на 1*С.</a:t>
            </a:r>
          </a:p>
        </p:txBody>
      </p:sp>
      <p:pic>
        <p:nvPicPr>
          <p:cNvPr id="9" name="Рисунок 8" descr="20190904_115220.jpg"/>
          <p:cNvPicPr>
            <a:picLocks noChangeAspect="1"/>
          </p:cNvPicPr>
          <p:nvPr/>
        </p:nvPicPr>
        <p:blipFill>
          <a:blip r:embed="rId3" cstate="print"/>
          <a:stretch>
            <a:fillRect/>
          </a:stretch>
        </p:blipFill>
        <p:spPr>
          <a:xfrm>
            <a:off x="755576" y="2509740"/>
            <a:ext cx="3024336" cy="4114996"/>
          </a:xfrm>
          <a:prstGeom prst="rect">
            <a:avLst/>
          </a:prstGeom>
          <a:ln>
            <a:noFill/>
          </a:ln>
          <a:effectLst>
            <a:softEdge rad="112500"/>
          </a:effectLst>
        </p:spPr>
      </p:pic>
      <p:pic>
        <p:nvPicPr>
          <p:cNvPr id="10" name="Рисунок 9" descr="20190904_115236.jpg"/>
          <p:cNvPicPr>
            <a:picLocks noChangeAspect="1"/>
          </p:cNvPicPr>
          <p:nvPr/>
        </p:nvPicPr>
        <p:blipFill>
          <a:blip r:embed="rId4" cstate="print"/>
          <a:stretch>
            <a:fillRect/>
          </a:stretch>
        </p:blipFill>
        <p:spPr>
          <a:xfrm>
            <a:off x="5148064" y="2348880"/>
            <a:ext cx="3096344" cy="4286986"/>
          </a:xfrm>
          <a:prstGeom prst="rect">
            <a:avLst/>
          </a:prstGeom>
          <a:ln>
            <a:noFill/>
          </a:ln>
          <a:effectLst>
            <a:softEdge rad="112500"/>
          </a:effectLst>
        </p:spPr>
      </p:pic>
    </p:spTree>
    <p:extLst>
      <p:ext uri="{BB962C8B-B14F-4D97-AF65-F5344CB8AC3E}">
        <p14:creationId xmlns:p14="http://schemas.microsoft.com/office/powerpoint/2010/main" val="2507490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10e75eebe0f003463b9c1744b038266--background-paper-recipe-cards.jpg"/>
          <p:cNvPicPr>
            <a:picLocks noChangeAspect="1"/>
          </p:cNvPicPr>
          <p:nvPr/>
        </p:nvPicPr>
        <p:blipFill>
          <a:blip r:embed="rId2" cstate="print"/>
          <a:stretch>
            <a:fillRect/>
          </a:stretch>
        </p:blipFill>
        <p:spPr>
          <a:xfrm>
            <a:off x="-1" y="-1"/>
            <a:ext cx="9144001" cy="6858001"/>
          </a:xfrm>
          <a:prstGeom prst="rect">
            <a:avLst/>
          </a:prstGeom>
        </p:spPr>
      </p:pic>
      <p:sp>
        <p:nvSpPr>
          <p:cNvPr id="5" name="Прямоугольник 4"/>
          <p:cNvSpPr/>
          <p:nvPr/>
        </p:nvSpPr>
        <p:spPr>
          <a:xfrm>
            <a:off x="539552" y="404664"/>
            <a:ext cx="8280920" cy="5909310"/>
          </a:xfrm>
          <a:prstGeom prst="rect">
            <a:avLst/>
          </a:prstGeom>
        </p:spPr>
        <p:txBody>
          <a:bodyPr wrap="square">
            <a:spAutoFit/>
          </a:bodyPr>
          <a:lstStyle/>
          <a:p>
            <a:pPr algn="ctr">
              <a:buNone/>
            </a:pPr>
            <a:r>
              <a:rPr lang="ru-RU" sz="2000" b="1" u="sng" dirty="0" smtClean="0">
                <a:solidFill>
                  <a:srgbClr val="7030A0"/>
                </a:solidFill>
              </a:rPr>
              <a:t> </a:t>
            </a:r>
          </a:p>
          <a:p>
            <a:pPr algn="ctr">
              <a:buNone/>
            </a:pPr>
            <a:endParaRPr lang="ru-RU" sz="2000" b="1" u="sng" dirty="0" smtClean="0">
              <a:solidFill>
                <a:srgbClr val="7030A0"/>
              </a:solidFill>
            </a:endParaRPr>
          </a:p>
          <a:p>
            <a:pPr algn="ctr">
              <a:buNone/>
            </a:pPr>
            <a:endParaRPr lang="ru-RU" sz="2000" b="1" u="sng" dirty="0" smtClean="0">
              <a:solidFill>
                <a:srgbClr val="7030A0"/>
              </a:solidFill>
            </a:endParaRPr>
          </a:p>
          <a:p>
            <a:pPr algn="ctr">
              <a:buNone/>
            </a:pPr>
            <a:r>
              <a:rPr lang="ru-RU" sz="2000" b="1" u="sng" dirty="0" smtClean="0">
                <a:solidFill>
                  <a:srgbClr val="7030A0"/>
                </a:solidFill>
              </a:rPr>
              <a:t>Специальные водные закаливающие процедуры –  начинают с более мягких процедур: подмывания, обтирания, обливания отдельных частей тела;  а затем переходят к общим закаливающим мероприятиям: обливанию всего тела, плаванию, купанию.</a:t>
            </a:r>
          </a:p>
          <a:p>
            <a:pPr algn="just">
              <a:buNone/>
            </a:pPr>
            <a:r>
              <a:rPr lang="ru-RU" sz="1400" b="1" u="sng" dirty="0" smtClean="0">
                <a:solidFill>
                  <a:schemeClr val="accent4">
                    <a:lumMod val="50000"/>
                  </a:schemeClr>
                </a:solidFill>
                <a:latin typeface="Times New Roman" pitchFamily="18" charset="0"/>
                <a:cs typeface="Times New Roman" pitchFamily="18" charset="0"/>
              </a:rPr>
              <a:t>*</a:t>
            </a:r>
            <a:r>
              <a:rPr lang="ru-RU" sz="1400" b="1" u="sng" dirty="0" smtClean="0">
                <a:solidFill>
                  <a:schemeClr val="accent1">
                    <a:lumMod val="75000"/>
                  </a:schemeClr>
                </a:solidFill>
                <a:latin typeface="Times New Roman" pitchFamily="18" charset="0"/>
                <a:cs typeface="Times New Roman" pitchFamily="18" charset="0"/>
              </a:rPr>
              <a:t>Влажное обтирание горячей водой</a:t>
            </a:r>
          </a:p>
          <a:p>
            <a:pPr algn="just">
              <a:buNone/>
            </a:pPr>
            <a:r>
              <a:rPr lang="ru-RU" sz="1400" b="1" dirty="0" smtClean="0">
                <a:solidFill>
                  <a:schemeClr val="accent1">
                    <a:lumMod val="75000"/>
                  </a:schemeClr>
                </a:solidFill>
                <a:latin typeface="Times New Roman" pitchFamily="18" charset="0"/>
                <a:cs typeface="Times New Roman" pitchFamily="18" charset="0"/>
              </a:rPr>
              <a:t>       Намочить салфетку в горячей воде и увлажнить кожу ,это рефлекторно приводит к усилению обмена веществ и выработке тепла в организме. На влажное обтирание и высыхание  кожи уходит 3-3,5 минуты. Увлажняют туловище, руки и стопы. Дети при этом обнажены до пояса и передвигаются по комнате босиком до тех пор, пока вода полностью не испарится с поверхности кожи.</a:t>
            </a:r>
          </a:p>
          <a:p>
            <a:pPr algn="just">
              <a:buNone/>
            </a:pPr>
            <a:r>
              <a:rPr lang="ru-RU" sz="1400" b="1" u="sng" dirty="0" smtClean="0">
                <a:solidFill>
                  <a:schemeClr val="accent1">
                    <a:lumMod val="75000"/>
                  </a:schemeClr>
                </a:solidFill>
                <a:latin typeface="Times New Roman" pitchFamily="18" charset="0"/>
                <a:cs typeface="Times New Roman" pitchFamily="18" charset="0"/>
              </a:rPr>
              <a:t>*Влажное обтирание  холодной водой</a:t>
            </a:r>
          </a:p>
          <a:p>
            <a:pPr algn="just">
              <a:buNone/>
            </a:pPr>
            <a:r>
              <a:rPr lang="ru-RU" sz="1400" b="1" dirty="0" smtClean="0">
                <a:solidFill>
                  <a:schemeClr val="accent1">
                    <a:lumMod val="75000"/>
                  </a:schemeClr>
                </a:solidFill>
                <a:latin typeface="Times New Roman" pitchFamily="18" charset="0"/>
                <a:cs typeface="Times New Roman" pitchFamily="18" charset="0"/>
              </a:rPr>
              <a:t>       Смоченной  водой (в воду можно добавить немного соли) и отжатой  мягкой тканью, сначала обтирают верхние конечности в направлении от пальцев к плечу, затем ноги от стопы к бедру, далее грудь, живот и в последнюю очередь–спину. По мере снижения температуры воды закаливающий эффект обтираний усиливается. На начальном этапе после обтирания тело вытирают насухо, до покраснения кожи. Длительность всей процедуры 3-4 минуты. Общая продолжительность курса 1,5-2 месяца. Начальная температура для обтирания детей 3-4 лет составляет +32*С, для детей 5-6 лет +30*С, для детей 6-7 лет +28*С.Через каждые 2-3 дня ее снижают на 1*С и доводят до +22*С летом и +25*С зимой для детей 3-4 лет,  до +20* и +25*С соответственно для детей 5-6 лет, до +18* и +22*С - для детей 6-7 лет. По окончании обтирания ребенок должен быть тепло одет.</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10e75eebe0f003463b9c1744b038266--background-paper-recipe-cards.jpg"/>
          <p:cNvPicPr>
            <a:picLocks noChangeAspect="1"/>
          </p:cNvPicPr>
          <p:nvPr/>
        </p:nvPicPr>
        <p:blipFill>
          <a:blip r:embed="rId2" cstate="print"/>
          <a:stretch>
            <a:fillRect/>
          </a:stretch>
        </p:blipFill>
        <p:spPr>
          <a:xfrm>
            <a:off x="0" y="0"/>
            <a:ext cx="9144000" cy="6858000"/>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1619672" y="2996952"/>
            <a:ext cx="4824536" cy="3517116"/>
          </a:xfrm>
          <a:prstGeom prst="rect">
            <a:avLst/>
          </a:prstGeom>
          <a:ln>
            <a:noFill/>
          </a:ln>
          <a:effectLst>
            <a:softEdge rad="112500"/>
          </a:effectLst>
        </p:spPr>
      </p:pic>
      <p:pic>
        <p:nvPicPr>
          <p:cNvPr id="2051" name="Picture 3"/>
          <p:cNvPicPr>
            <a:picLocks noChangeAspect="1" noChangeArrowheads="1"/>
          </p:cNvPicPr>
          <p:nvPr/>
        </p:nvPicPr>
        <p:blipFill>
          <a:blip r:embed="rId4" cstate="print"/>
          <a:srcRect/>
          <a:stretch>
            <a:fillRect/>
          </a:stretch>
        </p:blipFill>
        <p:spPr bwMode="auto">
          <a:xfrm rot="547513">
            <a:off x="5053311" y="603674"/>
            <a:ext cx="3635449" cy="2727542"/>
          </a:xfrm>
          <a:prstGeom prst="rect">
            <a:avLst/>
          </a:prstGeom>
          <a:ln>
            <a:noFill/>
          </a:ln>
          <a:effectLst>
            <a:softEdge rad="112500"/>
          </a:effectLst>
        </p:spPr>
      </p:pic>
      <p:pic>
        <p:nvPicPr>
          <p:cNvPr id="2052" name="Picture 4"/>
          <p:cNvPicPr>
            <a:picLocks noChangeAspect="1" noChangeArrowheads="1"/>
          </p:cNvPicPr>
          <p:nvPr/>
        </p:nvPicPr>
        <p:blipFill>
          <a:blip r:embed="rId5" cstate="print"/>
          <a:srcRect/>
          <a:stretch>
            <a:fillRect/>
          </a:stretch>
        </p:blipFill>
        <p:spPr bwMode="auto">
          <a:xfrm rot="21057589">
            <a:off x="1819385" y="705187"/>
            <a:ext cx="2472415" cy="187878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76672"/>
            <a:ext cx="8640960" cy="3170099"/>
          </a:xfrm>
          <a:prstGeom prst="rect">
            <a:avLst/>
          </a:prstGeom>
        </p:spPr>
        <p:txBody>
          <a:bodyPr wrap="square">
            <a:spAutoFit/>
          </a:bodyPr>
          <a:lstStyle/>
          <a:p>
            <a:pPr>
              <a:buNone/>
            </a:pPr>
            <a:endParaRPr lang="ru-RU" sz="2000" b="1" u="sng" dirty="0" smtClean="0">
              <a:latin typeface="Times New Roman" pitchFamily="18" charset="0"/>
              <a:cs typeface="Times New Roman" pitchFamily="18" charset="0"/>
            </a:endParaRPr>
          </a:p>
          <a:p>
            <a:pPr>
              <a:buNone/>
            </a:pPr>
            <a:endParaRPr lang="ru-RU" sz="2000" b="1" u="sng" dirty="0" smtClean="0">
              <a:latin typeface="Times New Roman" pitchFamily="18" charset="0"/>
              <a:cs typeface="Times New Roman" pitchFamily="18" charset="0"/>
            </a:endParaRPr>
          </a:p>
          <a:p>
            <a:pPr>
              <a:buNone/>
            </a:pPr>
            <a:endParaRPr lang="ru-RU" sz="2000" b="1" u="sng" dirty="0" smtClean="0">
              <a:latin typeface="Times New Roman" pitchFamily="18" charset="0"/>
              <a:cs typeface="Times New Roman" pitchFamily="18" charset="0"/>
            </a:endParaRPr>
          </a:p>
          <a:p>
            <a:pPr>
              <a:buNone/>
            </a:pPr>
            <a:endParaRPr lang="ru-RU" sz="2000" b="1" u="sng" dirty="0" smtClean="0">
              <a:latin typeface="Times New Roman" pitchFamily="18" charset="0"/>
              <a:cs typeface="Times New Roman" pitchFamily="18" charset="0"/>
            </a:endParaRPr>
          </a:p>
          <a:p>
            <a:pPr>
              <a:buNone/>
            </a:pPr>
            <a:endParaRPr lang="ru-RU" sz="2000" b="1" u="sng" dirty="0" smtClean="0">
              <a:latin typeface="Times New Roman" pitchFamily="18" charset="0"/>
              <a:cs typeface="Times New Roman" pitchFamily="18" charset="0"/>
            </a:endParaRPr>
          </a:p>
          <a:p>
            <a:pPr>
              <a:buNone/>
            </a:pPr>
            <a:endParaRPr lang="ru-RU" sz="2000" b="1" u="sng" dirty="0" smtClean="0">
              <a:latin typeface="Times New Roman" pitchFamily="18" charset="0"/>
              <a:cs typeface="Times New Roman" pitchFamily="18" charset="0"/>
            </a:endParaRPr>
          </a:p>
          <a:p>
            <a:pPr>
              <a:buNone/>
            </a:pPr>
            <a:endParaRPr lang="ru-RU" sz="2000" b="1" u="sng" dirty="0" smtClean="0">
              <a:latin typeface="Times New Roman" pitchFamily="18" charset="0"/>
              <a:cs typeface="Times New Roman" pitchFamily="18" charset="0"/>
            </a:endParaRPr>
          </a:p>
          <a:p>
            <a:pPr>
              <a:buNone/>
            </a:pPr>
            <a:endParaRPr lang="ru-RU" sz="2000" b="1" u="sng" dirty="0" smtClean="0">
              <a:latin typeface="Times New Roman" pitchFamily="18" charset="0"/>
              <a:cs typeface="Times New Roman" pitchFamily="18" charset="0"/>
            </a:endParaRPr>
          </a:p>
          <a:p>
            <a:pPr>
              <a:buNone/>
            </a:pPr>
            <a:endParaRPr lang="ru-RU" sz="2000" b="1" u="sng" dirty="0" smtClean="0">
              <a:latin typeface="Times New Roman" pitchFamily="18" charset="0"/>
              <a:cs typeface="Times New Roman" pitchFamily="18" charset="0"/>
            </a:endParaRPr>
          </a:p>
          <a:p>
            <a:pPr>
              <a:buNone/>
            </a:pPr>
            <a:r>
              <a:rPr lang="ru-RU" sz="2000" b="1" u="sng" dirty="0" smtClean="0">
                <a:latin typeface="Times New Roman" pitchFamily="18" charset="0"/>
                <a:cs typeface="Times New Roman" pitchFamily="18" charset="0"/>
              </a:rPr>
              <a:t>**</a:t>
            </a:r>
          </a:p>
        </p:txBody>
      </p:sp>
      <p:pic>
        <p:nvPicPr>
          <p:cNvPr id="3" name="Рисунок 2" descr="f10e75eebe0f003463b9c1744b038266--background-paper-recipe-cards.jpg"/>
          <p:cNvPicPr>
            <a:picLocks noChangeAspect="1"/>
          </p:cNvPicPr>
          <p:nvPr/>
        </p:nvPicPr>
        <p:blipFill>
          <a:blip r:embed="rId2" cstate="print"/>
          <a:stretch>
            <a:fillRect/>
          </a:stretch>
        </p:blipFill>
        <p:spPr>
          <a:xfrm>
            <a:off x="0" y="0"/>
            <a:ext cx="9144000" cy="6858000"/>
          </a:xfrm>
          <a:prstGeom prst="rect">
            <a:avLst/>
          </a:prstGeom>
        </p:spPr>
      </p:pic>
      <p:sp>
        <p:nvSpPr>
          <p:cNvPr id="4" name="Прямоугольник 3"/>
          <p:cNvSpPr/>
          <p:nvPr/>
        </p:nvSpPr>
        <p:spPr>
          <a:xfrm>
            <a:off x="467544" y="260648"/>
            <a:ext cx="8496944" cy="6247864"/>
          </a:xfrm>
          <a:prstGeom prst="rect">
            <a:avLst/>
          </a:prstGeom>
        </p:spPr>
        <p:txBody>
          <a:bodyPr wrap="square">
            <a:spAutoFit/>
          </a:bodyPr>
          <a:lstStyle/>
          <a:p>
            <a:pPr algn="ctr">
              <a:buNone/>
            </a:pPr>
            <a:endParaRPr lang="ru-RU" sz="1400" b="1" u="sng" dirty="0" smtClean="0">
              <a:latin typeface="Times New Roman" pitchFamily="18" charset="0"/>
              <a:cs typeface="Times New Roman" pitchFamily="18" charset="0"/>
            </a:endParaRPr>
          </a:p>
          <a:p>
            <a:pPr algn="ctr">
              <a:buNone/>
            </a:pPr>
            <a:r>
              <a:rPr lang="ru-RU" sz="3200" b="1" u="sng" dirty="0" smtClean="0">
                <a:solidFill>
                  <a:srgbClr val="7030A0"/>
                </a:solidFill>
                <a:latin typeface="Times New Roman" pitchFamily="18" charset="0"/>
                <a:cs typeface="Times New Roman" pitchFamily="18" charset="0"/>
              </a:rPr>
              <a:t>*Местные ножные ванны</a:t>
            </a:r>
          </a:p>
          <a:p>
            <a:pPr algn="r">
              <a:buNone/>
            </a:pPr>
            <a:r>
              <a:rPr lang="ru-RU" sz="1400" b="1" dirty="0" smtClean="0">
                <a:solidFill>
                  <a:schemeClr val="accent1">
                    <a:lumMod val="75000"/>
                  </a:schemeClr>
                </a:solidFill>
                <a:latin typeface="Times New Roman" pitchFamily="18" charset="0"/>
                <a:cs typeface="Times New Roman" pitchFamily="18" charset="0"/>
              </a:rPr>
              <a:t>Начинают проводить спустя две недели после начала влажных обтираний .</a:t>
            </a:r>
          </a:p>
          <a:p>
            <a:pPr algn="r">
              <a:buNone/>
            </a:pPr>
            <a:r>
              <a:rPr lang="ru-RU" sz="1400" b="1" dirty="0" smtClean="0">
                <a:solidFill>
                  <a:schemeClr val="accent1">
                    <a:lumMod val="75000"/>
                  </a:schemeClr>
                </a:solidFill>
                <a:latin typeface="Times New Roman" pitchFamily="18" charset="0"/>
                <a:cs typeface="Times New Roman" pitchFamily="18" charset="0"/>
              </a:rPr>
              <a:t>Обливание  лучше проводить в ванне, где ребенка усаживают на специальную подставку, на дно ванны укладывают решетку из дерева или пластмассы. При отсутствии ванны обливание ног можно производить в тазу, в ведре и т.д.</a:t>
            </a:r>
          </a:p>
          <a:p>
            <a:pPr algn="just">
              <a:buNone/>
            </a:pPr>
            <a:r>
              <a:rPr lang="ru-RU" sz="1600" b="1" dirty="0" smtClean="0">
                <a:solidFill>
                  <a:schemeClr val="accent1">
                    <a:lumMod val="75000"/>
                  </a:schemeClr>
                </a:solidFill>
                <a:latin typeface="Times New Roman" pitchFamily="18" charset="0"/>
                <a:cs typeface="Times New Roman" pitchFamily="18" charset="0"/>
              </a:rPr>
              <a:t>Обливание ступней и голеней</a:t>
            </a:r>
          </a:p>
          <a:p>
            <a:pPr algn="just">
              <a:buNone/>
            </a:pPr>
            <a:r>
              <a:rPr lang="ru-RU" sz="1400" b="1" dirty="0" smtClean="0">
                <a:solidFill>
                  <a:schemeClr val="accent1">
                    <a:lumMod val="75000"/>
                  </a:schemeClr>
                </a:solidFill>
                <a:latin typeface="Times New Roman" pitchFamily="18" charset="0"/>
                <a:cs typeface="Times New Roman" pitchFamily="18" charset="0"/>
              </a:rPr>
              <a:t>  Начинают с температуры воды +28*С, далее снижают ее на 1*С в неделю и доводят до +20*С для детей до 3 лет и +18*С для старших детей. Продолжительность процедуры 20-30 секунд. После обливания ноги ребенка насухо обтирают и далее растирают до легкого покраснения кожи. Летом обливание ног сочетают с мытьем их после прогулки: ноги моют теплой водой с мылом и затем обливают водой соответствующей температуры</a:t>
            </a:r>
            <a:r>
              <a:rPr lang="ru-RU" sz="1400" b="1" dirty="0" smtClean="0">
                <a:solidFill>
                  <a:schemeClr val="accent1">
                    <a:lumMod val="75000"/>
                  </a:schemeClr>
                </a:solidFill>
              </a:rPr>
              <a:t>.</a:t>
            </a:r>
          </a:p>
          <a:p>
            <a:pPr algn="just"/>
            <a:r>
              <a:rPr lang="ru-RU" sz="1600" b="1" dirty="0" smtClean="0">
                <a:solidFill>
                  <a:schemeClr val="accent1">
                    <a:lumMod val="75000"/>
                  </a:schemeClr>
                </a:solidFill>
                <a:latin typeface="Times New Roman" pitchFamily="18" charset="0"/>
                <a:cs typeface="Times New Roman" pitchFamily="18" charset="0"/>
              </a:rPr>
              <a:t>Контрастное обливание или контрастные ножные ванны</a:t>
            </a:r>
          </a:p>
          <a:p>
            <a:pPr algn="just"/>
            <a:r>
              <a:rPr lang="ru-RU" sz="1400" b="1" dirty="0" smtClean="0">
                <a:solidFill>
                  <a:schemeClr val="accent1">
                    <a:lumMod val="75000"/>
                  </a:schemeClr>
                </a:solidFill>
                <a:latin typeface="Times New Roman" pitchFamily="18" charset="0"/>
                <a:cs typeface="Times New Roman" pitchFamily="18" charset="0"/>
              </a:rPr>
              <a:t>Во время которых используют попеременно холодную и теплую воду. Контрастное обливание может применяться у здоровых детей с достаточно выраженными признаками адаптивной устойчивости. Его начинают в щадящем режиме: в начале ноги обливают теплой водой при температуре +35+36*С, чередуя с обливаниями водой с температурой +24+25*С.</a:t>
            </a:r>
          </a:p>
          <a:p>
            <a:pPr algn="just"/>
            <a:r>
              <a:rPr lang="ru-RU" sz="1400" b="1" dirty="0" smtClean="0">
                <a:solidFill>
                  <a:schemeClr val="accent1">
                    <a:lumMod val="75000"/>
                  </a:schemeClr>
                </a:solidFill>
                <a:latin typeface="Times New Roman" pitchFamily="18" charset="0"/>
                <a:cs typeface="Times New Roman" pitchFamily="18" charset="0"/>
              </a:rPr>
              <a:t>Обливание ног можно заменить  попеременным погружением их в бачок с теплой и холодной водой. Для этого необходимо налить  воду в два  ведра. Один из них наполняют водой с температурой +35+36*С, а другой с температурой +24+25*С. Количество воды необходимо такое, чтобы вода покрывала ноги до середины голеней. На протяжении 7 дней температура холодной воды не меняют, а затем ее ежедневно понижают на 1*С в неделю и доводят до +10*С. Ребенок попеременно на 1-2 минуты погружает ноги в бачок с горячей водой, а затем на 5-10 секунд с холодной. Заканчивают погружение ног в бачок с холодной водой. Количество погружений в первые процедуры составляет 3-4 раза. Продолжительность времени погружения конечностей в таз с холодной водой возрастает постепенно до 15-20 секунд. Увеличивают и  число попеременных погружений до 6 раз. После окончания процедуры ноги вытирают до появления небольшого </a:t>
            </a:r>
            <a:r>
              <a:rPr lang="ru-RU" sz="1400" b="1" dirty="0" err="1" smtClean="0">
                <a:solidFill>
                  <a:schemeClr val="accent1">
                    <a:lumMod val="75000"/>
                  </a:schemeClr>
                </a:solidFill>
                <a:latin typeface="Times New Roman" pitchFamily="18" charset="0"/>
                <a:cs typeface="Times New Roman" pitchFamily="18" charset="0"/>
              </a:rPr>
              <a:t>порозовение</a:t>
            </a:r>
            <a:r>
              <a:rPr lang="ru-RU" sz="1400" b="1" dirty="0" smtClean="0">
                <a:solidFill>
                  <a:schemeClr val="accent1">
                    <a:lumMod val="75000"/>
                  </a:schemeClr>
                </a:solidFill>
                <a:latin typeface="Times New Roman" pitchFamily="18" charset="0"/>
                <a:cs typeface="Times New Roman" pitchFamily="18" charset="0"/>
              </a:rPr>
              <a:t> кожи</a:t>
            </a:r>
            <a:r>
              <a:rPr lang="ru-RU" sz="1400" b="1" dirty="0" smtClean="0">
                <a:solidFill>
                  <a:schemeClr val="accent4">
                    <a:lumMod val="50000"/>
                  </a:schemeClr>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10e75eebe0f003463b9c1744b038266--background-paper-recipe-cards.jpg"/>
          <p:cNvPicPr>
            <a:picLocks noChangeAspect="1"/>
          </p:cNvPicPr>
          <p:nvPr/>
        </p:nvPicPr>
        <p:blipFill>
          <a:blip r:embed="rId2" cstate="print"/>
          <a:stretch>
            <a:fillRect/>
          </a:stretch>
        </p:blipFill>
        <p:spPr>
          <a:xfrm>
            <a:off x="0" y="0"/>
            <a:ext cx="9144000" cy="6858000"/>
          </a:xfrm>
          <a:prstGeom prst="rect">
            <a:avLst/>
          </a:prstGeom>
        </p:spPr>
      </p:pic>
      <p:pic>
        <p:nvPicPr>
          <p:cNvPr id="5" name="Рисунок 4" descr="20191029_150449.jpg"/>
          <p:cNvPicPr>
            <a:picLocks noChangeAspect="1"/>
          </p:cNvPicPr>
          <p:nvPr/>
        </p:nvPicPr>
        <p:blipFill>
          <a:blip r:embed="rId3" cstate="print"/>
          <a:stretch>
            <a:fillRect/>
          </a:stretch>
        </p:blipFill>
        <p:spPr>
          <a:xfrm rot="4793429">
            <a:off x="-155923" y="2975502"/>
            <a:ext cx="4060079" cy="2279891"/>
          </a:xfrm>
          <a:prstGeom prst="rect">
            <a:avLst/>
          </a:prstGeom>
          <a:ln>
            <a:noFill/>
          </a:ln>
          <a:effectLst>
            <a:softEdge rad="112500"/>
          </a:effectLst>
        </p:spPr>
      </p:pic>
      <p:pic>
        <p:nvPicPr>
          <p:cNvPr id="6" name="Рисунок 5" descr="20191029_150539.jpg"/>
          <p:cNvPicPr>
            <a:picLocks noChangeAspect="1"/>
          </p:cNvPicPr>
          <p:nvPr/>
        </p:nvPicPr>
        <p:blipFill>
          <a:blip r:embed="rId4" cstate="print"/>
          <a:stretch>
            <a:fillRect/>
          </a:stretch>
        </p:blipFill>
        <p:spPr>
          <a:xfrm rot="5400000">
            <a:off x="2453390" y="1743066"/>
            <a:ext cx="4211960" cy="2365178"/>
          </a:xfrm>
          <a:prstGeom prst="rect">
            <a:avLst/>
          </a:prstGeom>
          <a:ln>
            <a:noFill/>
          </a:ln>
          <a:effectLst>
            <a:softEdge rad="112500"/>
          </a:effectLst>
        </p:spPr>
      </p:pic>
      <p:pic>
        <p:nvPicPr>
          <p:cNvPr id="7" name="Рисунок 6" descr="20191029_150546.jpg"/>
          <p:cNvPicPr>
            <a:picLocks noChangeAspect="1"/>
          </p:cNvPicPr>
          <p:nvPr/>
        </p:nvPicPr>
        <p:blipFill>
          <a:blip r:embed="rId5" cstate="print"/>
          <a:stretch>
            <a:fillRect/>
          </a:stretch>
        </p:blipFill>
        <p:spPr>
          <a:xfrm rot="5707860">
            <a:off x="5247080" y="2612407"/>
            <a:ext cx="4355976" cy="24460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f10e75eebe0f003463b9c1744b038266--background-paper-recipe-cards.jpg"/>
          <p:cNvPicPr>
            <a:picLocks noChangeAspect="1"/>
          </p:cNvPicPr>
          <p:nvPr/>
        </p:nvPicPr>
        <p:blipFill>
          <a:blip r:embed="rId2" cstate="print"/>
          <a:stretch>
            <a:fillRect/>
          </a:stretch>
        </p:blipFill>
        <p:spPr>
          <a:xfrm>
            <a:off x="0" y="0"/>
            <a:ext cx="9180512" cy="6858000"/>
          </a:xfrm>
          <a:prstGeom prst="rect">
            <a:avLst/>
          </a:prstGeom>
        </p:spPr>
      </p:pic>
      <p:sp>
        <p:nvSpPr>
          <p:cNvPr id="7" name="Прямоугольник 6"/>
          <p:cNvSpPr/>
          <p:nvPr/>
        </p:nvSpPr>
        <p:spPr>
          <a:xfrm>
            <a:off x="899592" y="404664"/>
            <a:ext cx="6984776" cy="2708434"/>
          </a:xfrm>
          <a:prstGeom prst="rect">
            <a:avLst/>
          </a:prstGeom>
        </p:spPr>
        <p:txBody>
          <a:bodyPr wrap="square">
            <a:spAutoFit/>
          </a:bodyPr>
          <a:lstStyle/>
          <a:p>
            <a:pPr algn="ctr"/>
            <a:r>
              <a:rPr lang="ru-RU" sz="4000" b="1" dirty="0" smtClean="0">
                <a:solidFill>
                  <a:srgbClr val="002060"/>
                </a:solidFill>
                <a:latin typeface="Times New Roman" pitchFamily="18" charset="0"/>
                <a:cs typeface="Times New Roman" pitchFamily="18" charset="0"/>
              </a:rPr>
              <a:t>          </a:t>
            </a:r>
            <a:r>
              <a:rPr lang="ru-RU" sz="4000" b="1" u="sng" dirty="0" smtClean="0">
                <a:solidFill>
                  <a:srgbClr val="7030A0"/>
                </a:solidFill>
                <a:latin typeface="Times New Roman" pitchFamily="18" charset="0"/>
                <a:cs typeface="Times New Roman" pitchFamily="18" charset="0"/>
              </a:rPr>
              <a:t>Закаливание</a:t>
            </a:r>
            <a:r>
              <a:rPr lang="ru-RU" sz="4000" b="1" dirty="0" smtClean="0">
                <a:solidFill>
                  <a:srgbClr val="7030A0"/>
                </a:solidFill>
                <a:latin typeface="Times New Roman" pitchFamily="18" charset="0"/>
                <a:cs typeface="Times New Roman" pitchFamily="18" charset="0"/>
              </a:rPr>
              <a:t> </a:t>
            </a:r>
          </a:p>
          <a:p>
            <a:r>
              <a:rPr lang="ru-RU" sz="4000" b="1" dirty="0" smtClean="0">
                <a:solidFill>
                  <a:srgbClr val="002060"/>
                </a:solidFill>
                <a:latin typeface="Times New Roman" pitchFamily="18" charset="0"/>
                <a:cs typeface="Times New Roman" pitchFamily="18" charset="0"/>
              </a:rPr>
              <a:t> </a:t>
            </a:r>
            <a:r>
              <a:rPr lang="ru-RU" sz="2400" b="1" dirty="0" smtClean="0">
                <a:solidFill>
                  <a:srgbClr val="002060"/>
                </a:solidFill>
                <a:latin typeface="Times New Roman" pitchFamily="18" charset="0"/>
                <a:cs typeface="Times New Roman" pitchFamily="18" charset="0"/>
              </a:rPr>
              <a:t>  	</a:t>
            </a:r>
            <a:r>
              <a:rPr lang="ru-RU" b="1" dirty="0" smtClean="0">
                <a:solidFill>
                  <a:schemeClr val="accent4">
                    <a:lumMod val="50000"/>
                  </a:schemeClr>
                </a:solidFill>
                <a:latin typeface="Times New Roman" pitchFamily="18" charset="0"/>
                <a:cs typeface="Times New Roman" pitchFamily="18" charset="0"/>
              </a:rPr>
              <a:t>Комплекс мероприятий, направленных на   тренировку защитных физиологических механизмов терморегуляции организма.</a:t>
            </a:r>
          </a:p>
          <a:p>
            <a:r>
              <a:rPr lang="ru-RU" b="1" dirty="0" smtClean="0">
                <a:solidFill>
                  <a:schemeClr val="accent4">
                    <a:lumMod val="50000"/>
                  </a:schemeClr>
                </a:solidFill>
                <a:latin typeface="Times New Roman" pitchFamily="18" charset="0"/>
                <a:cs typeface="Times New Roman" pitchFamily="18" charset="0"/>
              </a:rPr>
              <a:t> 	Это развитие выносливости организма при изменяющихся факторах окружающей среды, повышение его сопротивляемости различным заболеваниям.</a:t>
            </a:r>
            <a:endParaRPr lang="ru-RU" dirty="0" smtClean="0">
              <a:solidFill>
                <a:schemeClr val="accent4">
                  <a:lumMod val="50000"/>
                </a:schemeClr>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cstate="print"/>
          <a:srcRect/>
          <a:stretch>
            <a:fillRect/>
          </a:stretch>
        </p:blipFill>
        <p:spPr bwMode="auto">
          <a:xfrm>
            <a:off x="1835696" y="3113098"/>
            <a:ext cx="5256584" cy="3368109"/>
          </a:xfrm>
          <a:prstGeom prst="rect">
            <a:avLst/>
          </a:prstGeom>
          <a:ln>
            <a:noFill/>
          </a:ln>
          <a:effectLst>
            <a:softEdge rad="112500"/>
          </a:effectLst>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f10e75eebe0f003463b9c1744b038266--background-paper-recipe-cards.jpg"/>
          <p:cNvPicPr>
            <a:picLocks noChangeAspect="1"/>
          </p:cNvPicPr>
          <p:nvPr/>
        </p:nvPicPr>
        <p:blipFill>
          <a:blip r:embed="rId3" cstate="print"/>
          <a:stretch>
            <a:fillRect/>
          </a:stretch>
        </p:blipFill>
        <p:spPr>
          <a:xfrm>
            <a:off x="0" y="0"/>
            <a:ext cx="9144000" cy="6858000"/>
          </a:xfrm>
          <a:prstGeom prst="rect">
            <a:avLst/>
          </a:prstGeom>
        </p:spPr>
      </p:pic>
      <p:sp>
        <p:nvSpPr>
          <p:cNvPr id="9" name="Прямоугольник 8"/>
          <p:cNvSpPr/>
          <p:nvPr/>
        </p:nvSpPr>
        <p:spPr>
          <a:xfrm>
            <a:off x="611560" y="0"/>
            <a:ext cx="8136904" cy="1569660"/>
          </a:xfrm>
          <a:prstGeom prst="rect">
            <a:avLst/>
          </a:prstGeom>
        </p:spPr>
        <p:txBody>
          <a:bodyPr wrap="square">
            <a:spAutoFit/>
          </a:bodyPr>
          <a:lstStyle/>
          <a:p>
            <a:pPr>
              <a:lnSpc>
                <a:spcPct val="80000"/>
              </a:lnSpc>
              <a:buNone/>
            </a:pPr>
            <a:r>
              <a:rPr lang="ru-RU" sz="3600" b="1" u="sng" dirty="0" smtClean="0">
                <a:solidFill>
                  <a:srgbClr val="7030A0"/>
                </a:solidFill>
                <a:latin typeface="Times New Roman" pitchFamily="18" charset="0"/>
                <a:cs typeface="Times New Roman" pitchFamily="18" charset="0"/>
              </a:rPr>
              <a:t>*Полоскание горла прохладной  водой</a:t>
            </a:r>
          </a:p>
          <a:p>
            <a:pPr algn="just">
              <a:lnSpc>
                <a:spcPct val="80000"/>
              </a:lnSpc>
              <a:buNone/>
            </a:pPr>
            <a:r>
              <a:rPr lang="ru-RU" sz="1400" dirty="0" smtClean="0">
                <a:latin typeface="Times New Roman" pitchFamily="18" charset="0"/>
                <a:cs typeface="Times New Roman" pitchFamily="18" charset="0"/>
              </a:rPr>
              <a:t>        </a:t>
            </a:r>
          </a:p>
          <a:p>
            <a:pPr algn="r">
              <a:lnSpc>
                <a:spcPct val="80000"/>
              </a:lnSpc>
              <a:buNone/>
            </a:pPr>
            <a:r>
              <a:rPr lang="ru-RU" sz="1400" b="1" dirty="0" smtClean="0">
                <a:solidFill>
                  <a:schemeClr val="accent1">
                    <a:lumMod val="75000"/>
                  </a:schemeClr>
                </a:solidFill>
                <a:latin typeface="Times New Roman" pitchFamily="18" charset="0"/>
                <a:cs typeface="Times New Roman" pitchFamily="18" charset="0"/>
              </a:rPr>
              <a:t>Для закаливания носоглотки  рекомендуется ежедневно утром и вечером полоскать горло.</a:t>
            </a:r>
          </a:p>
          <a:p>
            <a:pPr algn="r">
              <a:lnSpc>
                <a:spcPct val="80000"/>
              </a:lnSpc>
              <a:buNone/>
            </a:pPr>
            <a:r>
              <a:rPr lang="ru-RU" sz="1400" b="1" dirty="0" smtClean="0">
                <a:solidFill>
                  <a:schemeClr val="accent1">
                    <a:lumMod val="75000"/>
                  </a:schemeClr>
                </a:solidFill>
                <a:latin typeface="Times New Roman" pitchFamily="18" charset="0"/>
                <a:cs typeface="Times New Roman" pitchFamily="18" charset="0"/>
              </a:rPr>
              <a:t>        С 2-3 лет – можно приучать детей полоскать рот, а с 4-5 лет горло.</a:t>
            </a:r>
          </a:p>
          <a:p>
            <a:pPr algn="r">
              <a:lnSpc>
                <a:spcPct val="80000"/>
              </a:lnSpc>
              <a:buNone/>
            </a:pPr>
            <a:r>
              <a:rPr lang="ru-RU" sz="1400" b="1" dirty="0" smtClean="0">
                <a:solidFill>
                  <a:schemeClr val="accent1">
                    <a:lumMod val="75000"/>
                  </a:schemeClr>
                </a:solidFill>
                <a:latin typeface="Times New Roman" pitchFamily="18" charset="0"/>
                <a:cs typeface="Times New Roman" pitchFamily="18" charset="0"/>
              </a:rPr>
              <a:t>        Для полоскания используют 1/3-1/2 стакана воды. Бульканье воды в горле нужно проводить как можно дольше. Эффект будет значительнее, если использовать для полоскания горла холодные настои трав (мать и мачеха, зверобоя, шалфея, липового цвета и др.)</a:t>
            </a:r>
          </a:p>
        </p:txBody>
      </p:sp>
      <p:pic>
        <p:nvPicPr>
          <p:cNvPr id="10" name="Рисунок 9" descr="20190904_115038.jpg"/>
          <p:cNvPicPr>
            <a:picLocks noChangeAspect="1"/>
          </p:cNvPicPr>
          <p:nvPr/>
        </p:nvPicPr>
        <p:blipFill>
          <a:blip r:embed="rId4" cstate="print"/>
          <a:stretch>
            <a:fillRect/>
          </a:stretch>
        </p:blipFill>
        <p:spPr>
          <a:xfrm>
            <a:off x="6660232" y="2564904"/>
            <a:ext cx="2232248" cy="3790777"/>
          </a:xfrm>
          <a:prstGeom prst="rect">
            <a:avLst/>
          </a:prstGeom>
          <a:ln>
            <a:noFill/>
          </a:ln>
          <a:effectLst>
            <a:softEdge rad="112500"/>
          </a:effectLst>
        </p:spPr>
      </p:pic>
      <p:pic>
        <p:nvPicPr>
          <p:cNvPr id="11" name="Рисунок 10" descr="20190904_115055.jpg"/>
          <p:cNvPicPr>
            <a:picLocks noChangeAspect="1"/>
          </p:cNvPicPr>
          <p:nvPr/>
        </p:nvPicPr>
        <p:blipFill>
          <a:blip r:embed="rId5" cstate="print"/>
          <a:stretch>
            <a:fillRect/>
          </a:stretch>
        </p:blipFill>
        <p:spPr>
          <a:xfrm>
            <a:off x="2339752" y="2564904"/>
            <a:ext cx="2174642" cy="3816424"/>
          </a:xfrm>
          <a:prstGeom prst="rect">
            <a:avLst/>
          </a:prstGeom>
          <a:ln>
            <a:noFill/>
          </a:ln>
          <a:effectLst>
            <a:softEdge rad="112500"/>
          </a:effectLst>
        </p:spPr>
      </p:pic>
      <p:pic>
        <p:nvPicPr>
          <p:cNvPr id="12" name="Рисунок 11" descr="20190904_115044.jpg"/>
          <p:cNvPicPr>
            <a:picLocks noChangeAspect="1"/>
          </p:cNvPicPr>
          <p:nvPr/>
        </p:nvPicPr>
        <p:blipFill>
          <a:blip r:embed="rId6" cstate="print"/>
          <a:stretch>
            <a:fillRect/>
          </a:stretch>
        </p:blipFill>
        <p:spPr>
          <a:xfrm>
            <a:off x="251520" y="1700808"/>
            <a:ext cx="2159265" cy="3888432"/>
          </a:xfrm>
          <a:prstGeom prst="rect">
            <a:avLst/>
          </a:prstGeom>
          <a:ln>
            <a:noFill/>
          </a:ln>
          <a:effectLst>
            <a:softEdge rad="112500"/>
          </a:effectLst>
        </p:spPr>
      </p:pic>
      <p:pic>
        <p:nvPicPr>
          <p:cNvPr id="14" name="Рисунок 13" descr="20190904_115048.jpg"/>
          <p:cNvPicPr>
            <a:picLocks noChangeAspect="1"/>
          </p:cNvPicPr>
          <p:nvPr/>
        </p:nvPicPr>
        <p:blipFill>
          <a:blip r:embed="rId7" cstate="print"/>
          <a:stretch>
            <a:fillRect/>
          </a:stretch>
        </p:blipFill>
        <p:spPr>
          <a:xfrm>
            <a:off x="4499992" y="1700808"/>
            <a:ext cx="2190837" cy="3744416"/>
          </a:xfrm>
          <a:prstGeom prst="rect">
            <a:avLst/>
          </a:prstGeom>
          <a:ln>
            <a:noFill/>
          </a:ln>
          <a:effectLst>
            <a:softEdge rad="112500"/>
          </a:effectLst>
        </p:spPr>
      </p:pic>
    </p:spTree>
    <p:extLst>
      <p:ext uri="{BB962C8B-B14F-4D97-AF65-F5344CB8AC3E}">
        <p14:creationId xmlns:p14="http://schemas.microsoft.com/office/powerpoint/2010/main" val="3483898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10e75eebe0f003463b9c1744b038266--background-paper-recipe-cards.jpg"/>
          <p:cNvPicPr>
            <a:picLocks noChangeAspect="1"/>
          </p:cNvPicPr>
          <p:nvPr/>
        </p:nvPicPr>
        <p:blipFill>
          <a:blip r:embed="rId2" cstate="print"/>
          <a:stretch>
            <a:fillRect/>
          </a:stretch>
        </p:blipFill>
        <p:spPr>
          <a:xfrm>
            <a:off x="0" y="0"/>
            <a:ext cx="9144000" cy="6858000"/>
          </a:xfrm>
          <a:prstGeom prst="rect">
            <a:avLst/>
          </a:prstGeom>
        </p:spPr>
      </p:pic>
      <p:sp>
        <p:nvSpPr>
          <p:cNvPr id="5" name="Прямоугольник 4"/>
          <p:cNvSpPr/>
          <p:nvPr/>
        </p:nvSpPr>
        <p:spPr>
          <a:xfrm>
            <a:off x="467544" y="404664"/>
            <a:ext cx="8280920" cy="5262979"/>
          </a:xfrm>
          <a:prstGeom prst="rect">
            <a:avLst/>
          </a:prstGeom>
        </p:spPr>
        <p:txBody>
          <a:bodyPr wrap="square">
            <a:spAutoFit/>
          </a:bodyPr>
          <a:lstStyle/>
          <a:p>
            <a:pPr algn="r"/>
            <a:endParaRPr lang="ru-RU" sz="2800" b="1" u="sng" dirty="0" smtClean="0">
              <a:solidFill>
                <a:srgbClr val="7030A0"/>
              </a:solidFill>
            </a:endParaRPr>
          </a:p>
          <a:p>
            <a:pPr algn="r"/>
            <a:r>
              <a:rPr lang="ru-RU" sz="2800" b="1" u="sng" dirty="0" smtClean="0">
                <a:solidFill>
                  <a:srgbClr val="7030A0"/>
                </a:solidFill>
              </a:rPr>
              <a:t>После того, как ребенок адаптируется к местным водным  процедурам, можно переходить к общему обливанию или душу.</a:t>
            </a:r>
          </a:p>
          <a:p>
            <a:pPr>
              <a:lnSpc>
                <a:spcPct val="80000"/>
              </a:lnSpc>
              <a:buNone/>
            </a:pPr>
            <a:r>
              <a:rPr lang="ru-RU" sz="1400" b="1" u="sng" dirty="0" smtClean="0">
                <a:solidFill>
                  <a:schemeClr val="accent4">
                    <a:lumMod val="50000"/>
                  </a:schemeClr>
                </a:solidFill>
                <a:latin typeface="Times New Roman" pitchFamily="18" charset="0"/>
                <a:cs typeface="Times New Roman" pitchFamily="18" charset="0"/>
              </a:rPr>
              <a:t>*Общие обливания или душ.</a:t>
            </a:r>
          </a:p>
          <a:p>
            <a:pPr>
              <a:lnSpc>
                <a:spcPct val="80000"/>
              </a:lnSpc>
              <a:buNone/>
            </a:pPr>
            <a:r>
              <a:rPr lang="ru-RU" sz="1400" b="1" dirty="0" smtClean="0">
                <a:solidFill>
                  <a:schemeClr val="accent4">
                    <a:lumMod val="50000"/>
                  </a:schemeClr>
                </a:solidFill>
                <a:latin typeface="Times New Roman" pitchFamily="18" charset="0"/>
                <a:cs typeface="Times New Roman" pitchFamily="18" charset="0"/>
              </a:rPr>
              <a:t>       Обливание проводят в ванной при температуре в помещении не ниже +23*С.Оно может быть частичное( только плечи, только ноги ) и общим (все тело, кроме головы). Обливают ребенка водой из лейки или кувшина. Расход воды для обливания 1,5-2л, длительность процедуры 15-30 секунд. После обливания необходимо растереть тело ребенка сухим полотенцем . Температура воды снижается через каждые 4-4 дня на 2*С.Температурный режим при обливании до 3 лет начальная температура  +35*С , конечная температура +26-28*С; 3-4 лет с +34-35*С, до +24*С; 5-7 лет +34-35*С, до +22*С.</a:t>
            </a:r>
          </a:p>
          <a:p>
            <a:pPr>
              <a:lnSpc>
                <a:spcPct val="80000"/>
              </a:lnSpc>
              <a:buNone/>
            </a:pPr>
            <a:r>
              <a:rPr lang="ru-RU" sz="1400" b="1" dirty="0" smtClean="0">
                <a:solidFill>
                  <a:schemeClr val="accent4">
                    <a:lumMod val="50000"/>
                  </a:schemeClr>
                </a:solidFill>
                <a:latin typeface="Times New Roman" pitchFamily="18" charset="0"/>
                <a:cs typeface="Times New Roman" pitchFamily="18" charset="0"/>
              </a:rPr>
              <a:t>        Душ показан детям вялым , с нарушением  обмена веществ, страдающим ожирением, а также детям с пониженным аппетитом. Температура воды такая же, как и при обливаниях. Продолжительность процедуры- 1-1,5 минуты. Процедура заканчивается энергичным растиранием.</a:t>
            </a:r>
          </a:p>
          <a:p>
            <a:pPr>
              <a:lnSpc>
                <a:spcPct val="80000"/>
              </a:lnSpc>
              <a:buNone/>
            </a:pPr>
            <a:r>
              <a:rPr lang="ru-RU" sz="1400" b="1" dirty="0" smtClean="0">
                <a:solidFill>
                  <a:schemeClr val="accent4">
                    <a:lumMod val="50000"/>
                  </a:schemeClr>
                </a:solidFill>
                <a:latin typeface="Times New Roman" pitchFamily="18" charset="0"/>
                <a:cs typeface="Times New Roman" pitchFamily="18" charset="0"/>
              </a:rPr>
              <a:t>        Контрастный душ- чередование горячей и прохладной воды. Перепад температур во время проведения на начальном этапе должен быть не более 5-7*С. Постепенно он увеличивается до 20*С. Продолжительность пребывания под горячим душем – 2-3 мин, а под холодным –от нескольких секунд до 1,5-2 мин. В зимний период контрастный душ заканчивается теплым, в  летний - холодным.</a:t>
            </a:r>
          </a:p>
          <a:p>
            <a:pPr>
              <a:lnSpc>
                <a:spcPct val="80000"/>
              </a:lnSpc>
              <a:buNone/>
            </a:pPr>
            <a:r>
              <a:rPr lang="ru-RU" sz="1400" b="1" u="sng" dirty="0" smtClean="0">
                <a:solidFill>
                  <a:schemeClr val="accent4">
                    <a:lumMod val="50000"/>
                  </a:schemeClr>
                </a:solidFill>
                <a:latin typeface="Times New Roman" pitchFamily="18" charset="0"/>
                <a:cs typeface="Times New Roman" pitchFamily="18" charset="0"/>
              </a:rPr>
              <a:t>*Водные ванны</a:t>
            </a:r>
          </a:p>
          <a:p>
            <a:pPr>
              <a:lnSpc>
                <a:spcPct val="80000"/>
              </a:lnSpc>
              <a:buNone/>
            </a:pPr>
            <a:r>
              <a:rPr lang="ru-RU" sz="1400" b="1" dirty="0" smtClean="0">
                <a:solidFill>
                  <a:schemeClr val="accent4">
                    <a:lumMod val="50000"/>
                  </a:schemeClr>
                </a:solidFill>
                <a:latin typeface="Times New Roman" pitchFamily="18" charset="0"/>
                <a:cs typeface="Times New Roman" pitchFamily="18" charset="0"/>
              </a:rPr>
              <a:t>        Вначале используют ванны с температурой воды +37-39*С. По мере снижения температуры продолжительность пребывания в ванне уменьшается от 2 минут до 15 секунд</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10e75eebe0f003463b9c1744b038266--background-paper-recipe-cards.jpg"/>
          <p:cNvPicPr>
            <a:picLocks noChangeAspect="1"/>
          </p:cNvPicPr>
          <p:nvPr/>
        </p:nvPicPr>
        <p:blipFill>
          <a:blip r:embed="rId2" cstate="print"/>
          <a:stretch>
            <a:fillRect/>
          </a:stretch>
        </p:blipFill>
        <p:spPr>
          <a:xfrm>
            <a:off x="0" y="0"/>
            <a:ext cx="9144000" cy="6858000"/>
          </a:xfrm>
          <a:prstGeom prst="rect">
            <a:avLst/>
          </a:prstGeom>
        </p:spPr>
      </p:pic>
      <p:pic>
        <p:nvPicPr>
          <p:cNvPr id="3074" name="Picture 2"/>
          <p:cNvPicPr>
            <a:picLocks noChangeAspect="1" noChangeArrowheads="1"/>
          </p:cNvPicPr>
          <p:nvPr/>
        </p:nvPicPr>
        <p:blipFill>
          <a:blip r:embed="rId3" cstate="print"/>
          <a:srcRect/>
          <a:stretch>
            <a:fillRect/>
          </a:stretch>
        </p:blipFill>
        <p:spPr bwMode="auto">
          <a:xfrm>
            <a:off x="2195736" y="3645024"/>
            <a:ext cx="4139505" cy="2557997"/>
          </a:xfrm>
          <a:prstGeom prst="rect">
            <a:avLst/>
          </a:prstGeom>
          <a:ln>
            <a:noFill/>
          </a:ln>
          <a:effectLst>
            <a:softEdge rad="112500"/>
          </a:effectLst>
        </p:spPr>
      </p:pic>
      <p:pic>
        <p:nvPicPr>
          <p:cNvPr id="3075" name="Picture 3"/>
          <p:cNvPicPr>
            <a:picLocks noChangeAspect="1" noChangeArrowheads="1"/>
          </p:cNvPicPr>
          <p:nvPr/>
        </p:nvPicPr>
        <p:blipFill>
          <a:blip r:embed="rId4" cstate="print"/>
          <a:srcRect/>
          <a:stretch>
            <a:fillRect/>
          </a:stretch>
        </p:blipFill>
        <p:spPr bwMode="auto">
          <a:xfrm rot="583952">
            <a:off x="5370795" y="627394"/>
            <a:ext cx="2880320" cy="2880320"/>
          </a:xfrm>
          <a:prstGeom prst="rect">
            <a:avLst/>
          </a:prstGeom>
          <a:ln>
            <a:noFill/>
          </a:ln>
          <a:effectLst>
            <a:softEdge rad="112500"/>
          </a:effectLst>
        </p:spPr>
      </p:pic>
      <p:pic>
        <p:nvPicPr>
          <p:cNvPr id="3076" name="Picture 4"/>
          <p:cNvPicPr>
            <a:picLocks noChangeAspect="1" noChangeArrowheads="1"/>
          </p:cNvPicPr>
          <p:nvPr/>
        </p:nvPicPr>
        <p:blipFill>
          <a:blip r:embed="rId5" cstate="print"/>
          <a:srcRect/>
          <a:stretch>
            <a:fillRect/>
          </a:stretch>
        </p:blipFill>
        <p:spPr bwMode="auto">
          <a:xfrm rot="21135287">
            <a:off x="1817433" y="723366"/>
            <a:ext cx="2731246" cy="205110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404664"/>
            <a:ext cx="8229600" cy="6009531"/>
          </a:xfrm>
        </p:spPr>
        <p:txBody>
          <a:bodyPr/>
          <a:lstStyle/>
          <a:p>
            <a:pPr>
              <a:buNone/>
            </a:pPr>
            <a:r>
              <a:rPr lang="ru-RU" b="1"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p:txBody>
      </p:sp>
      <p:pic>
        <p:nvPicPr>
          <p:cNvPr id="4" name="Рисунок 3" descr="f10e75eebe0f003463b9c1744b038266--background-paper-recipe-cards.jpg"/>
          <p:cNvPicPr>
            <a:picLocks noChangeAspect="1"/>
          </p:cNvPicPr>
          <p:nvPr/>
        </p:nvPicPr>
        <p:blipFill>
          <a:blip r:embed="rId2" cstate="print"/>
          <a:stretch>
            <a:fillRect/>
          </a:stretch>
        </p:blipFill>
        <p:spPr>
          <a:xfrm>
            <a:off x="0" y="0"/>
            <a:ext cx="9144000" cy="6858000"/>
          </a:xfrm>
          <a:prstGeom prst="rect">
            <a:avLst/>
          </a:prstGeom>
        </p:spPr>
      </p:pic>
      <p:sp>
        <p:nvSpPr>
          <p:cNvPr id="6" name="Прямоугольник 5"/>
          <p:cNvSpPr/>
          <p:nvPr/>
        </p:nvSpPr>
        <p:spPr>
          <a:xfrm>
            <a:off x="395536" y="188641"/>
            <a:ext cx="8424936" cy="4832092"/>
          </a:xfrm>
          <a:prstGeom prst="rect">
            <a:avLst/>
          </a:prstGeom>
        </p:spPr>
        <p:txBody>
          <a:bodyPr wrap="square">
            <a:spAutoFit/>
          </a:bodyPr>
          <a:lstStyle/>
          <a:p>
            <a:pPr>
              <a:buNone/>
            </a:pPr>
            <a:r>
              <a:rPr lang="ru-RU" sz="2800" b="1" dirty="0" smtClean="0">
                <a:solidFill>
                  <a:srgbClr val="7030A0"/>
                </a:solidFill>
                <a:latin typeface="Times New Roman" pitchFamily="18" charset="0"/>
                <a:cs typeface="Times New Roman" pitchFamily="18" charset="0"/>
              </a:rPr>
              <a:t>       *</a:t>
            </a:r>
            <a:r>
              <a:rPr lang="ru-RU" sz="2800" b="1" u="sng" dirty="0" smtClean="0">
                <a:solidFill>
                  <a:srgbClr val="7030A0"/>
                </a:solidFill>
                <a:latin typeface="Times New Roman" pitchFamily="18" charset="0"/>
                <a:cs typeface="Times New Roman" pitchFamily="18" charset="0"/>
              </a:rPr>
              <a:t>Купание в открытых водоемах, в бассейнах</a:t>
            </a:r>
            <a:r>
              <a:rPr lang="ru-RU" sz="2800" b="1" u="sng" dirty="0" smtClean="0">
                <a:solidFill>
                  <a:srgbClr val="7030A0"/>
                </a:solidFill>
              </a:rPr>
              <a:t>.</a:t>
            </a:r>
          </a:p>
          <a:p>
            <a:pPr algn="just">
              <a:buNone/>
            </a:pPr>
            <a:r>
              <a:rPr lang="ru-RU" sz="1400" dirty="0" smtClean="0">
                <a:latin typeface="Times New Roman" pitchFamily="18" charset="0"/>
                <a:cs typeface="Times New Roman" pitchFamily="18" charset="0"/>
              </a:rPr>
              <a:t>                          </a:t>
            </a:r>
          </a:p>
          <a:p>
            <a:pPr algn="just">
              <a:buNone/>
            </a:pPr>
            <a:endParaRPr lang="ru-RU" sz="1400" b="1" dirty="0" smtClean="0">
              <a:solidFill>
                <a:schemeClr val="accent4">
                  <a:lumMod val="50000"/>
                </a:schemeClr>
              </a:solidFill>
              <a:latin typeface="Times New Roman" pitchFamily="18" charset="0"/>
              <a:cs typeface="Times New Roman" pitchFamily="18" charset="0"/>
            </a:endParaRPr>
          </a:p>
          <a:p>
            <a:pPr algn="just">
              <a:buNone/>
            </a:pPr>
            <a:endParaRPr lang="ru-RU" sz="1400" b="1" dirty="0" smtClean="0">
              <a:solidFill>
                <a:schemeClr val="accent4">
                  <a:lumMod val="50000"/>
                </a:schemeClr>
              </a:solidFill>
              <a:latin typeface="Times New Roman" pitchFamily="18" charset="0"/>
              <a:cs typeface="Times New Roman" pitchFamily="18" charset="0"/>
            </a:endParaRPr>
          </a:p>
          <a:p>
            <a:pPr algn="just">
              <a:buNone/>
            </a:pPr>
            <a:r>
              <a:rPr lang="ru-RU" sz="1400" b="1" dirty="0" smtClean="0">
                <a:solidFill>
                  <a:schemeClr val="accent4">
                    <a:lumMod val="50000"/>
                  </a:schemeClr>
                </a:solidFill>
                <a:latin typeface="Times New Roman" pitchFamily="18" charset="0"/>
                <a:cs typeface="Times New Roman" pitchFamily="18" charset="0"/>
              </a:rPr>
              <a:t>	</a:t>
            </a:r>
            <a:r>
              <a:rPr lang="ru-RU" sz="1400" b="1" dirty="0" smtClean="0">
                <a:solidFill>
                  <a:schemeClr val="accent1">
                    <a:lumMod val="75000"/>
                  </a:schemeClr>
                </a:solidFill>
                <a:latin typeface="Times New Roman" pitchFamily="18" charset="0"/>
                <a:cs typeface="Times New Roman" pitchFamily="18" charset="0"/>
              </a:rPr>
              <a:t>Воздушные и солнечные ванны следует принимать перед купанием. Купать детей 2-3-          летнего возраста в естественных водоемах можно при установившейся теплой погоде, в безветренные солнечные дни. Температура воздуха должна быть +24+25*С, воды не ниже +22+23*С, к концу купального сезона +18*С. Время пребывания в воде начинается с трех минут и постепенно увеличивается до 6-8 минут. Купаться дошкольникам достаточно один раз в день. Во время купания  дети все время должны находиться в движении. После купания детей необходимо насухо обтереть и провести несколько подвижных игр, чтобы они согрелись.</a:t>
            </a:r>
          </a:p>
          <a:p>
            <a:pPr algn="just">
              <a:buNone/>
            </a:pPr>
            <a:r>
              <a:rPr lang="ru-RU" sz="1400" b="1" dirty="0" smtClean="0">
                <a:solidFill>
                  <a:schemeClr val="accent1">
                    <a:lumMod val="75000"/>
                  </a:schemeClr>
                </a:solidFill>
                <a:latin typeface="Times New Roman" pitchFamily="18" charset="0"/>
                <a:cs typeface="Times New Roman" pitchFamily="18" charset="0"/>
              </a:rPr>
              <a:t>        </a:t>
            </a:r>
            <a:r>
              <a:rPr lang="ru-RU" sz="1400" b="1" u="sng" dirty="0" smtClean="0">
                <a:solidFill>
                  <a:schemeClr val="accent1">
                    <a:lumMod val="75000"/>
                  </a:schemeClr>
                </a:solidFill>
                <a:latin typeface="Times New Roman" pitchFamily="18" charset="0"/>
                <a:cs typeface="Times New Roman" pitchFamily="18" charset="0"/>
              </a:rPr>
              <a:t>Противопоказанием</a:t>
            </a:r>
            <a:r>
              <a:rPr lang="ru-RU" sz="1400" b="1" dirty="0" smtClean="0">
                <a:solidFill>
                  <a:schemeClr val="accent1">
                    <a:lumMod val="75000"/>
                  </a:schemeClr>
                </a:solidFill>
                <a:latin typeface="Times New Roman" pitchFamily="18" charset="0"/>
                <a:cs typeface="Times New Roman" pitchFamily="18" charset="0"/>
              </a:rPr>
              <a:t> к приему водных процедур в открытом водоеме является повышенная температура тела, заболевания почек и печени, проявления острых заболеваний ЖКТ и кожи.</a:t>
            </a:r>
          </a:p>
          <a:p>
            <a:pPr algn="just">
              <a:buNone/>
            </a:pPr>
            <a:r>
              <a:rPr lang="ru-RU" sz="1400" b="1" dirty="0" smtClean="0">
                <a:solidFill>
                  <a:schemeClr val="accent1">
                    <a:lumMod val="75000"/>
                  </a:schemeClr>
                </a:solidFill>
                <a:latin typeface="Times New Roman" pitchFamily="18" charset="0"/>
                <a:cs typeface="Times New Roman" pitchFamily="18" charset="0"/>
              </a:rPr>
              <a:t>        Морские купания</a:t>
            </a:r>
          </a:p>
          <a:p>
            <a:pPr algn="just">
              <a:buNone/>
            </a:pPr>
            <a:r>
              <a:rPr lang="ru-RU" sz="1400" b="1" dirty="0" smtClean="0">
                <a:solidFill>
                  <a:schemeClr val="accent1">
                    <a:lumMod val="75000"/>
                  </a:schemeClr>
                </a:solidFill>
                <a:latin typeface="Times New Roman" pitchFamily="18" charset="0"/>
                <a:cs typeface="Times New Roman" pitchFamily="18" charset="0"/>
              </a:rPr>
              <a:t>        Купание в море разрешается детям с 2-лет,в более младшем  возрасте можно делать ванны из морской воды. Начинать морские купания можно при температуре воды ниже +18+20*С.</a:t>
            </a:r>
          </a:p>
          <a:p>
            <a:pPr algn="just">
              <a:buNone/>
            </a:pPr>
            <a:r>
              <a:rPr lang="ru-RU" sz="1400" b="1" dirty="0" smtClean="0">
                <a:solidFill>
                  <a:schemeClr val="accent1">
                    <a:lumMod val="75000"/>
                  </a:schemeClr>
                </a:solidFill>
                <a:latin typeface="Times New Roman" pitchFamily="18" charset="0"/>
                <a:cs typeface="Times New Roman" pitchFamily="18" charset="0"/>
              </a:rPr>
              <a:t>        Купание в плавательных бассейнах</a:t>
            </a:r>
          </a:p>
          <a:p>
            <a:pPr algn="just">
              <a:buNone/>
            </a:pPr>
            <a:r>
              <a:rPr lang="ru-RU" sz="1400" b="1" dirty="0" smtClean="0">
                <a:solidFill>
                  <a:schemeClr val="accent1">
                    <a:lumMod val="75000"/>
                  </a:schemeClr>
                </a:solidFill>
                <a:latin typeface="Times New Roman" pitchFamily="18" charset="0"/>
                <a:cs typeface="Times New Roman" pitchFamily="18" charset="0"/>
              </a:rPr>
              <a:t>        Температура воды в бассейне +30+32*С, температура воздуха в зале с ванной +28+30*С, в раздевалке с душевой +25+26*С.</a:t>
            </a:r>
          </a:p>
          <a:p>
            <a:pPr algn="just">
              <a:buNone/>
            </a:pPr>
            <a:r>
              <a:rPr lang="ru-RU" sz="1400" b="1" dirty="0" smtClean="0">
                <a:solidFill>
                  <a:schemeClr val="accent1">
                    <a:lumMod val="75000"/>
                  </a:schemeClr>
                </a:solidFill>
                <a:latin typeface="Times New Roman" pitchFamily="18" charset="0"/>
                <a:cs typeface="Times New Roman" pitchFamily="18" charset="0"/>
              </a:rPr>
              <a:t>        Продолжительность занятий в бассейне в зависимости от возраста детей составляет:                           в младшей группе-15-20 мин; в средней-20-25мин; в старшей-25-30мин.</a:t>
            </a:r>
          </a:p>
        </p:txBody>
      </p:sp>
    </p:spTree>
    <p:extLst>
      <p:ext uri="{BB962C8B-B14F-4D97-AF65-F5344CB8AC3E}">
        <p14:creationId xmlns:p14="http://schemas.microsoft.com/office/powerpoint/2010/main" val="2755931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10e75eebe0f003463b9c1744b038266--background-paper-recipe-cards.jpg"/>
          <p:cNvPicPr>
            <a:picLocks noChangeAspect="1"/>
          </p:cNvPicPr>
          <p:nvPr/>
        </p:nvPicPr>
        <p:blipFill>
          <a:blip r:embed="rId2" cstate="print"/>
          <a:stretch>
            <a:fillRect/>
          </a:stretch>
        </p:blipFill>
        <p:spPr>
          <a:xfrm>
            <a:off x="0" y="0"/>
            <a:ext cx="9143999" cy="6857999"/>
          </a:xfrm>
          <a:prstGeom prst="rect">
            <a:avLst/>
          </a:prstGeom>
        </p:spPr>
      </p:pic>
      <p:pic>
        <p:nvPicPr>
          <p:cNvPr id="4098" name="Picture 2"/>
          <p:cNvPicPr>
            <a:picLocks noChangeAspect="1" noChangeArrowheads="1"/>
          </p:cNvPicPr>
          <p:nvPr/>
        </p:nvPicPr>
        <p:blipFill>
          <a:blip r:embed="rId3" cstate="print"/>
          <a:srcRect/>
          <a:stretch>
            <a:fillRect/>
          </a:stretch>
        </p:blipFill>
        <p:spPr bwMode="auto">
          <a:xfrm>
            <a:off x="395536" y="3162062"/>
            <a:ext cx="5472608" cy="3283565"/>
          </a:xfrm>
          <a:prstGeom prst="rect">
            <a:avLst/>
          </a:prstGeom>
          <a:ln>
            <a:noFill/>
          </a:ln>
          <a:effectLst>
            <a:softEdge rad="112500"/>
          </a:effectLst>
        </p:spPr>
      </p:pic>
      <p:pic>
        <p:nvPicPr>
          <p:cNvPr id="4099" name="Picture 3"/>
          <p:cNvPicPr>
            <a:picLocks noChangeAspect="1" noChangeArrowheads="1"/>
          </p:cNvPicPr>
          <p:nvPr/>
        </p:nvPicPr>
        <p:blipFill>
          <a:blip r:embed="rId4" cstate="print"/>
          <a:srcRect/>
          <a:stretch>
            <a:fillRect/>
          </a:stretch>
        </p:blipFill>
        <p:spPr bwMode="auto">
          <a:xfrm>
            <a:off x="3707904" y="0"/>
            <a:ext cx="5040560" cy="321666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10e75eebe0f003463b9c1744b038266--background-paper-recipe-cards.jpg"/>
          <p:cNvPicPr>
            <a:picLocks noChangeAspect="1"/>
          </p:cNvPicPr>
          <p:nvPr/>
        </p:nvPicPr>
        <p:blipFill>
          <a:blip r:embed="rId2" cstate="print"/>
          <a:stretch>
            <a:fillRect/>
          </a:stretch>
        </p:blipFill>
        <p:spPr>
          <a:xfrm>
            <a:off x="0" y="-189402"/>
            <a:ext cx="9396536" cy="7047402"/>
          </a:xfrm>
          <a:prstGeom prst="rect">
            <a:avLst/>
          </a:prstGeom>
        </p:spPr>
      </p:pic>
      <p:sp>
        <p:nvSpPr>
          <p:cNvPr id="5" name="Прямоугольник 4"/>
          <p:cNvSpPr/>
          <p:nvPr/>
        </p:nvSpPr>
        <p:spPr>
          <a:xfrm>
            <a:off x="1907704" y="1"/>
            <a:ext cx="6912768" cy="1384995"/>
          </a:xfrm>
          <a:prstGeom prst="rect">
            <a:avLst/>
          </a:prstGeom>
        </p:spPr>
        <p:txBody>
          <a:bodyPr wrap="square">
            <a:spAutoFit/>
          </a:bodyPr>
          <a:lstStyle/>
          <a:p>
            <a:pPr algn="ctr"/>
            <a:endParaRPr lang="ru-RU" sz="2800" b="1" dirty="0" smtClean="0">
              <a:solidFill>
                <a:srgbClr val="7030A0"/>
              </a:solidFill>
              <a:latin typeface="Times New Roman" panose="02020603050405020304" pitchFamily="18" charset="0"/>
              <a:cs typeface="Times New Roman" panose="02020603050405020304" pitchFamily="18" charset="0"/>
            </a:endParaRPr>
          </a:p>
          <a:p>
            <a:pPr algn="ctr"/>
            <a:r>
              <a:rPr lang="ru-RU" sz="2800" b="1" dirty="0" smtClean="0">
                <a:solidFill>
                  <a:srgbClr val="7030A0"/>
                </a:solidFill>
                <a:latin typeface="Times New Roman" panose="02020603050405020304" pitchFamily="18" charset="0"/>
                <a:cs typeface="Times New Roman" panose="02020603050405020304" pitchFamily="18" charset="0"/>
              </a:rPr>
              <a:t>Схема распределения процедур </a:t>
            </a:r>
            <a:br>
              <a:rPr lang="ru-RU" sz="2800" b="1" dirty="0" smtClean="0">
                <a:solidFill>
                  <a:srgbClr val="7030A0"/>
                </a:solidFill>
                <a:latin typeface="Times New Roman" panose="02020603050405020304" pitchFamily="18" charset="0"/>
                <a:cs typeface="Times New Roman" panose="02020603050405020304" pitchFamily="18" charset="0"/>
              </a:rPr>
            </a:br>
            <a:r>
              <a:rPr lang="ru-RU" sz="2800" b="1" dirty="0" smtClean="0">
                <a:solidFill>
                  <a:srgbClr val="7030A0"/>
                </a:solidFill>
                <a:latin typeface="Times New Roman" panose="02020603050405020304" pitchFamily="18" charset="0"/>
                <a:cs typeface="Times New Roman" panose="02020603050405020304" pitchFamily="18" charset="0"/>
              </a:rPr>
              <a:t>при закаливании в ДОУ</a:t>
            </a:r>
            <a:endParaRPr lang="ru-RU" sz="2800" dirty="0">
              <a:solidFill>
                <a:srgbClr val="7030A0"/>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815034375"/>
              </p:ext>
            </p:extLst>
          </p:nvPr>
        </p:nvGraphicFramePr>
        <p:xfrm>
          <a:off x="467544" y="1412778"/>
          <a:ext cx="8329264" cy="4832789"/>
        </p:xfrm>
        <a:graphic>
          <a:graphicData uri="http://schemas.openxmlformats.org/drawingml/2006/table">
            <a:tbl>
              <a:tblPr firstRow="1" firstCol="1" bandRow="1"/>
              <a:tblGrid>
                <a:gridCol w="1481140"/>
                <a:gridCol w="3365930"/>
                <a:gridCol w="3482194"/>
              </a:tblGrid>
              <a:tr h="263468">
                <a:tc>
                  <a:txBody>
                    <a:bodyPr/>
                    <a:lstStyle/>
                    <a:p>
                      <a:pPr algn="ctr">
                        <a:spcAft>
                          <a:spcPts val="0"/>
                        </a:spcAft>
                      </a:pPr>
                      <a:r>
                        <a:rPr lang="ru-RU" sz="1400" b="1" dirty="0">
                          <a:solidFill>
                            <a:schemeClr val="accent1">
                              <a:lumMod val="50000"/>
                            </a:schemeClr>
                          </a:solidFill>
                          <a:effectLst/>
                          <a:latin typeface="Times New Roman"/>
                          <a:ea typeface="Times New Roman"/>
                        </a:rPr>
                        <a:t>Время дня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chemeClr val="accent1">
                              <a:lumMod val="50000"/>
                            </a:schemeClr>
                          </a:solidFill>
                          <a:effectLst/>
                          <a:latin typeface="Times New Roman"/>
                          <a:ea typeface="Times New Roman"/>
                        </a:rPr>
                        <a:t>Теплый период года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chemeClr val="accent1">
                              <a:lumMod val="50000"/>
                            </a:schemeClr>
                          </a:solidFill>
                          <a:effectLst/>
                          <a:latin typeface="Times New Roman"/>
                          <a:ea typeface="Times New Roman"/>
                        </a:rPr>
                        <a:t>Холодный период года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8335">
                <a:tc>
                  <a:txBody>
                    <a:bodyPr/>
                    <a:lstStyle/>
                    <a:p>
                      <a:pPr>
                        <a:spcAft>
                          <a:spcPts val="0"/>
                        </a:spcAft>
                      </a:pPr>
                      <a:r>
                        <a:rPr lang="ru-RU" sz="1400" b="1" dirty="0">
                          <a:solidFill>
                            <a:schemeClr val="accent1">
                              <a:lumMod val="50000"/>
                            </a:schemeClr>
                          </a:solidFill>
                          <a:effectLst/>
                          <a:latin typeface="Times New Roman"/>
                          <a:ea typeface="Times New Roman"/>
                        </a:rPr>
                        <a:t>Утро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b="1" dirty="0">
                          <a:solidFill>
                            <a:schemeClr val="accent1">
                              <a:lumMod val="50000"/>
                            </a:schemeClr>
                          </a:solidFill>
                          <a:effectLst/>
                          <a:latin typeface="Times New Roman"/>
                          <a:ea typeface="Times New Roman"/>
                        </a:rPr>
                        <a:t>Полоскание горла холодной водой. Утренняя гимнастика на открытом воздухе с оздоровительным бегом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b="1" dirty="0">
                          <a:solidFill>
                            <a:schemeClr val="accent1">
                              <a:lumMod val="50000"/>
                            </a:schemeClr>
                          </a:solidFill>
                          <a:effectLst/>
                          <a:latin typeface="Times New Roman"/>
                          <a:ea typeface="Times New Roman"/>
                        </a:rPr>
                        <a:t>Полоскание горла холодной водой. Воздушные ванны и хождение босиком во время </a:t>
                      </a:r>
                      <a:r>
                        <a:rPr lang="ru-RU" sz="1400" b="1" dirty="0" smtClean="0">
                          <a:solidFill>
                            <a:schemeClr val="accent1">
                              <a:lumMod val="50000"/>
                            </a:schemeClr>
                          </a:solidFill>
                          <a:effectLst/>
                          <a:latin typeface="Times New Roman"/>
                          <a:ea typeface="Times New Roman"/>
                        </a:rPr>
                        <a:t>утренней</a:t>
                      </a:r>
                      <a:r>
                        <a:rPr lang="ru-RU" sz="1400" b="1" baseline="0" dirty="0" smtClean="0">
                          <a:solidFill>
                            <a:schemeClr val="accent1">
                              <a:lumMod val="50000"/>
                            </a:schemeClr>
                          </a:solidFill>
                          <a:effectLst/>
                          <a:latin typeface="Times New Roman"/>
                          <a:ea typeface="Times New Roman"/>
                        </a:rPr>
                        <a:t>    </a:t>
                      </a:r>
                      <a:r>
                        <a:rPr lang="ru-RU" sz="1400" b="1" dirty="0" smtClean="0">
                          <a:solidFill>
                            <a:schemeClr val="accent1">
                              <a:lumMod val="50000"/>
                            </a:schemeClr>
                          </a:solidFill>
                          <a:effectLst/>
                          <a:latin typeface="Times New Roman"/>
                          <a:ea typeface="Times New Roman"/>
                        </a:rPr>
                        <a:t>гимнастики </a:t>
                      </a:r>
                      <a:r>
                        <a:rPr lang="ru-RU" sz="1400" b="1" dirty="0">
                          <a:solidFill>
                            <a:schemeClr val="accent1">
                              <a:lumMod val="50000"/>
                            </a:schemeClr>
                          </a:solidFill>
                          <a:effectLst/>
                          <a:latin typeface="Times New Roman"/>
                          <a:ea typeface="Times New Roman"/>
                        </a:rPr>
                        <a:t>в зале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7770">
                <a:tc>
                  <a:txBody>
                    <a:bodyPr/>
                    <a:lstStyle/>
                    <a:p>
                      <a:pPr>
                        <a:spcAft>
                          <a:spcPts val="0"/>
                        </a:spcAft>
                      </a:pPr>
                      <a:r>
                        <a:rPr lang="ru-RU" sz="1400" b="1" dirty="0">
                          <a:solidFill>
                            <a:schemeClr val="accent1">
                              <a:lumMod val="50000"/>
                            </a:schemeClr>
                          </a:solidFill>
                          <a:effectLst/>
                          <a:latin typeface="Times New Roman"/>
                          <a:ea typeface="Times New Roman"/>
                        </a:rPr>
                        <a:t>Во время занятий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b="1" dirty="0">
                          <a:solidFill>
                            <a:schemeClr val="accent1">
                              <a:lumMod val="50000"/>
                            </a:schemeClr>
                          </a:solidFill>
                          <a:effectLst/>
                          <a:latin typeface="Times New Roman"/>
                          <a:ea typeface="Times New Roman"/>
                        </a:rPr>
                        <a:t>Широкая аэрация групповой.</a:t>
                      </a:r>
                    </a:p>
                    <a:p>
                      <a:pPr>
                        <a:spcAft>
                          <a:spcPts val="0"/>
                        </a:spcAft>
                      </a:pPr>
                      <a:r>
                        <a:rPr lang="ru-RU" sz="1400" b="1" dirty="0">
                          <a:solidFill>
                            <a:schemeClr val="accent1">
                              <a:lumMod val="50000"/>
                            </a:schemeClr>
                          </a:solidFill>
                          <a:effectLst/>
                          <a:latin typeface="Times New Roman"/>
                          <a:ea typeface="Times New Roman"/>
                        </a:rPr>
                        <a:t>Физкультурные занятия на </a:t>
                      </a:r>
                    </a:p>
                    <a:p>
                      <a:pPr>
                        <a:spcAft>
                          <a:spcPts val="0"/>
                        </a:spcAft>
                      </a:pPr>
                      <a:r>
                        <a:rPr lang="ru-RU" sz="1400" b="1" dirty="0">
                          <a:solidFill>
                            <a:schemeClr val="accent1">
                              <a:lumMod val="50000"/>
                            </a:schemeClr>
                          </a:solidFill>
                          <a:effectLst/>
                          <a:latin typeface="Times New Roman"/>
                          <a:ea typeface="Times New Roman"/>
                        </a:rPr>
                        <a:t>открытом воздухе в облегченной</a:t>
                      </a:r>
                    </a:p>
                    <a:p>
                      <a:pPr>
                        <a:spcAft>
                          <a:spcPts val="0"/>
                        </a:spcAft>
                      </a:pPr>
                      <a:r>
                        <a:rPr lang="ru-RU" sz="1400" b="1" dirty="0">
                          <a:solidFill>
                            <a:schemeClr val="accent1">
                              <a:lumMod val="50000"/>
                            </a:schemeClr>
                          </a:solidFill>
                          <a:effectLst/>
                          <a:latin typeface="Times New Roman"/>
                          <a:ea typeface="Times New Roman"/>
                        </a:rPr>
                        <a:t>одежде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b="1" dirty="0">
                          <a:solidFill>
                            <a:schemeClr val="accent1">
                              <a:lumMod val="50000"/>
                            </a:schemeClr>
                          </a:solidFill>
                          <a:effectLst/>
                          <a:latin typeface="Times New Roman"/>
                          <a:ea typeface="Times New Roman"/>
                        </a:rPr>
                        <a:t>Пульсирующий микроклимат в</a:t>
                      </a:r>
                    </a:p>
                    <a:p>
                      <a:pPr>
                        <a:spcAft>
                          <a:spcPts val="0"/>
                        </a:spcAft>
                      </a:pPr>
                      <a:r>
                        <a:rPr lang="ru-RU" sz="1400" b="1" dirty="0">
                          <a:solidFill>
                            <a:schemeClr val="accent1">
                              <a:lumMod val="50000"/>
                            </a:schemeClr>
                          </a:solidFill>
                          <a:effectLst/>
                          <a:latin typeface="Times New Roman"/>
                          <a:ea typeface="Times New Roman"/>
                        </a:rPr>
                        <a:t>групповой. Физкультурные занятия на открытом воздухе в облегченной одежде или в зале в сочетании с воздушными ваннами, хождение босиком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1896">
                <a:tc>
                  <a:txBody>
                    <a:bodyPr/>
                    <a:lstStyle/>
                    <a:p>
                      <a:pPr>
                        <a:spcAft>
                          <a:spcPts val="0"/>
                        </a:spcAft>
                      </a:pPr>
                      <a:r>
                        <a:rPr lang="ru-RU" sz="1400" b="1" dirty="0">
                          <a:solidFill>
                            <a:schemeClr val="accent1">
                              <a:lumMod val="50000"/>
                            </a:schemeClr>
                          </a:solidFill>
                          <a:effectLst/>
                          <a:latin typeface="Times New Roman"/>
                          <a:ea typeface="Times New Roman"/>
                        </a:rPr>
                        <a:t>Прогулки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b="1" dirty="0">
                          <a:solidFill>
                            <a:schemeClr val="accent1">
                              <a:lumMod val="50000"/>
                            </a:schemeClr>
                          </a:solidFill>
                          <a:effectLst/>
                          <a:latin typeface="Times New Roman"/>
                          <a:ea typeface="Times New Roman"/>
                        </a:rPr>
                        <a:t>Солнечные и световоздушные</a:t>
                      </a:r>
                    </a:p>
                    <a:p>
                      <a:pPr>
                        <a:spcAft>
                          <a:spcPts val="0"/>
                        </a:spcAft>
                      </a:pPr>
                      <a:r>
                        <a:rPr lang="ru-RU" sz="1400" b="1" dirty="0">
                          <a:solidFill>
                            <a:schemeClr val="accent1">
                              <a:lumMod val="50000"/>
                            </a:schemeClr>
                          </a:solidFill>
                          <a:effectLst/>
                          <a:latin typeface="Times New Roman"/>
                          <a:ea typeface="Times New Roman"/>
                        </a:rPr>
                        <a:t>ванны, подвижные игры в </a:t>
                      </a:r>
                    </a:p>
                    <a:p>
                      <a:pPr>
                        <a:spcAft>
                          <a:spcPts val="0"/>
                        </a:spcAft>
                      </a:pPr>
                      <a:r>
                        <a:rPr lang="ru-RU" sz="1400" b="1" dirty="0">
                          <a:solidFill>
                            <a:schemeClr val="accent1">
                              <a:lumMod val="50000"/>
                            </a:schemeClr>
                          </a:solidFill>
                          <a:effectLst/>
                          <a:latin typeface="Times New Roman"/>
                          <a:ea typeface="Times New Roman"/>
                        </a:rPr>
                        <a:t>облегченной одежде, игры с водой, хождение босиком по горячему и</a:t>
                      </a:r>
                    </a:p>
                    <a:p>
                      <a:pPr>
                        <a:spcAft>
                          <a:spcPts val="0"/>
                        </a:spcAft>
                      </a:pPr>
                      <a:r>
                        <a:rPr lang="ru-RU" sz="1400" b="1" dirty="0">
                          <a:solidFill>
                            <a:schemeClr val="accent1">
                              <a:lumMod val="50000"/>
                            </a:schemeClr>
                          </a:solidFill>
                          <a:effectLst/>
                          <a:latin typeface="Times New Roman"/>
                          <a:ea typeface="Times New Roman"/>
                        </a:rPr>
                        <a:t>холодному песку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b="1" dirty="0">
                          <a:solidFill>
                            <a:schemeClr val="accent1">
                              <a:lumMod val="50000"/>
                            </a:schemeClr>
                          </a:solidFill>
                          <a:effectLst/>
                          <a:latin typeface="Times New Roman"/>
                          <a:ea typeface="Times New Roman"/>
                        </a:rPr>
                        <a:t>Подвижные игры и развлечения в</a:t>
                      </a:r>
                    </a:p>
                    <a:p>
                      <a:pPr>
                        <a:spcAft>
                          <a:spcPts val="0"/>
                        </a:spcAft>
                      </a:pPr>
                      <a:r>
                        <a:rPr lang="ru-RU" sz="1400" b="1" dirty="0">
                          <a:solidFill>
                            <a:schemeClr val="accent1">
                              <a:lumMod val="50000"/>
                            </a:schemeClr>
                          </a:solidFill>
                          <a:effectLst/>
                          <a:latin typeface="Times New Roman"/>
                          <a:ea typeface="Times New Roman"/>
                        </a:rPr>
                        <a:t>адекватной погоде одежде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528">
                <a:tc>
                  <a:txBody>
                    <a:bodyPr/>
                    <a:lstStyle/>
                    <a:p>
                      <a:pPr>
                        <a:spcAft>
                          <a:spcPts val="0"/>
                        </a:spcAft>
                      </a:pPr>
                      <a:r>
                        <a:rPr lang="ru-RU" sz="1400" b="1" dirty="0">
                          <a:solidFill>
                            <a:schemeClr val="accent1">
                              <a:lumMod val="50000"/>
                            </a:schemeClr>
                          </a:solidFill>
                          <a:effectLst/>
                          <a:latin typeface="Times New Roman"/>
                          <a:ea typeface="Times New Roman"/>
                        </a:rPr>
                        <a:t>Дневной сон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ru-RU" sz="1400" b="1" dirty="0">
                          <a:solidFill>
                            <a:schemeClr val="accent1">
                              <a:lumMod val="50000"/>
                            </a:schemeClr>
                          </a:solidFill>
                          <a:effectLst/>
                          <a:latin typeface="Times New Roman"/>
                          <a:ea typeface="Times New Roman"/>
                        </a:rPr>
                        <a:t>Воздушные ванны во время переодевания, сквозное проветривание</a:t>
                      </a:r>
                    </a:p>
                    <a:p>
                      <a:pPr>
                        <a:spcAft>
                          <a:spcPts val="0"/>
                        </a:spcAft>
                      </a:pPr>
                      <a:r>
                        <a:rPr lang="ru-RU" sz="1400" b="1" dirty="0">
                          <a:solidFill>
                            <a:schemeClr val="accent1">
                              <a:lumMod val="50000"/>
                            </a:schemeClr>
                          </a:solidFill>
                          <a:effectLst/>
                          <a:latin typeface="Times New Roman"/>
                          <a:ea typeface="Times New Roman"/>
                        </a:rPr>
                        <a:t>спальной перед сном, одностороннее проветривание – во время сна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810792">
                <a:tc>
                  <a:txBody>
                    <a:bodyPr/>
                    <a:lstStyle/>
                    <a:p>
                      <a:pPr>
                        <a:spcAft>
                          <a:spcPts val="0"/>
                        </a:spcAft>
                      </a:pPr>
                      <a:r>
                        <a:rPr lang="ru-RU" sz="1400" b="1">
                          <a:solidFill>
                            <a:schemeClr val="accent1">
                              <a:lumMod val="50000"/>
                            </a:schemeClr>
                          </a:solidFill>
                          <a:effectLst/>
                          <a:latin typeface="Times New Roman"/>
                          <a:ea typeface="Times New Roman"/>
                        </a:rPr>
                        <a:t>После</a:t>
                      </a:r>
                    </a:p>
                    <a:p>
                      <a:pPr>
                        <a:spcAft>
                          <a:spcPts val="0"/>
                        </a:spcAft>
                      </a:pPr>
                      <a:r>
                        <a:rPr lang="ru-RU" sz="1400" b="1">
                          <a:solidFill>
                            <a:schemeClr val="accent1">
                              <a:lumMod val="50000"/>
                            </a:schemeClr>
                          </a:solidFill>
                          <a:effectLst/>
                          <a:latin typeface="Times New Roman"/>
                          <a:ea typeface="Times New Roman"/>
                        </a:rPr>
                        <a:t>дневного</a:t>
                      </a:r>
                    </a:p>
                    <a:p>
                      <a:pPr>
                        <a:spcAft>
                          <a:spcPts val="0"/>
                        </a:spcAft>
                      </a:pPr>
                      <a:r>
                        <a:rPr lang="ru-RU" sz="1400" b="1">
                          <a:solidFill>
                            <a:schemeClr val="accent1">
                              <a:lumMod val="50000"/>
                            </a:schemeClr>
                          </a:solidFill>
                          <a:effectLst/>
                          <a:latin typeface="Times New Roman"/>
                          <a:ea typeface="Times New Roman"/>
                        </a:rPr>
                        <a:t>сна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ru-RU" sz="1400" b="1" dirty="0">
                          <a:solidFill>
                            <a:schemeClr val="accent1">
                              <a:lumMod val="50000"/>
                            </a:schemeClr>
                          </a:solidFill>
                          <a:effectLst/>
                          <a:latin typeface="Times New Roman"/>
                          <a:ea typeface="Times New Roman"/>
                        </a:rPr>
                        <a:t>Умывание, контрастные ножные ванны или обливания, детям раннего</a:t>
                      </a:r>
                    </a:p>
                    <a:p>
                      <a:pPr>
                        <a:spcAft>
                          <a:spcPts val="0"/>
                        </a:spcAft>
                      </a:pPr>
                      <a:r>
                        <a:rPr lang="ru-RU" sz="1400" b="1" dirty="0">
                          <a:solidFill>
                            <a:schemeClr val="accent1">
                              <a:lumMod val="50000"/>
                            </a:schemeClr>
                          </a:solidFill>
                          <a:effectLst/>
                          <a:latin typeface="Times New Roman"/>
                          <a:ea typeface="Times New Roman"/>
                        </a:rPr>
                        <a:t>возраста – «солевые дорожки»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Tree>
    <p:extLst>
      <p:ext uri="{BB962C8B-B14F-4D97-AF65-F5344CB8AC3E}">
        <p14:creationId xmlns:p14="http://schemas.microsoft.com/office/powerpoint/2010/main" val="7051431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10e75eebe0f003463b9c1744b038266--background-paper-recipe-cards.jpg"/>
          <p:cNvPicPr>
            <a:picLocks noChangeAspect="1"/>
          </p:cNvPicPr>
          <p:nvPr/>
        </p:nvPicPr>
        <p:blipFill>
          <a:blip r:embed="rId2" cstate="print"/>
          <a:stretch>
            <a:fillRect/>
          </a:stretch>
        </p:blipFill>
        <p:spPr>
          <a:xfrm>
            <a:off x="0" y="0"/>
            <a:ext cx="9144000" cy="6858000"/>
          </a:xfrm>
          <a:prstGeom prst="rect">
            <a:avLst/>
          </a:prstGeom>
        </p:spPr>
      </p:pic>
      <p:sp>
        <p:nvSpPr>
          <p:cNvPr id="5" name="Прямоугольник 4"/>
          <p:cNvSpPr/>
          <p:nvPr/>
        </p:nvSpPr>
        <p:spPr>
          <a:xfrm>
            <a:off x="323528" y="260648"/>
            <a:ext cx="8568952" cy="461665"/>
          </a:xfrm>
          <a:prstGeom prst="rect">
            <a:avLst/>
          </a:prstGeom>
        </p:spPr>
        <p:txBody>
          <a:bodyPr wrap="square">
            <a:spAutoFit/>
          </a:bodyPr>
          <a:lstStyle/>
          <a:p>
            <a:r>
              <a:rPr lang="ru-RU" sz="2400" b="1" dirty="0" smtClean="0">
                <a:solidFill>
                  <a:srgbClr val="7030A0"/>
                </a:solidFill>
              </a:rPr>
              <a:t>              </a:t>
            </a:r>
            <a:r>
              <a:rPr lang="ru-RU" sz="2400" b="1" u="sng" dirty="0" smtClean="0">
                <a:solidFill>
                  <a:srgbClr val="7030A0"/>
                </a:solidFill>
              </a:rPr>
              <a:t>Закаливания  в домашних условиях- ежедневно</a:t>
            </a:r>
            <a:endParaRPr lang="ru-RU" sz="2400" b="1" u="sng" dirty="0">
              <a:solidFill>
                <a:srgbClr val="7030A0"/>
              </a:solidFill>
            </a:endParaRPr>
          </a:p>
        </p:txBody>
      </p:sp>
      <p:sp>
        <p:nvSpPr>
          <p:cNvPr id="6" name="Прямоугольник 5"/>
          <p:cNvSpPr/>
          <p:nvPr/>
        </p:nvSpPr>
        <p:spPr>
          <a:xfrm>
            <a:off x="251520" y="764704"/>
            <a:ext cx="8640960" cy="5909310"/>
          </a:xfrm>
          <a:prstGeom prst="rect">
            <a:avLst/>
          </a:prstGeom>
        </p:spPr>
        <p:txBody>
          <a:bodyPr wrap="square">
            <a:spAutoFit/>
          </a:bodyPr>
          <a:lstStyle/>
          <a:p>
            <a:pPr>
              <a:buNone/>
            </a:pPr>
            <a:r>
              <a:rPr lang="ru-RU" sz="1400" b="1" dirty="0" smtClean="0">
                <a:solidFill>
                  <a:schemeClr val="accent4">
                    <a:lumMod val="50000"/>
                  </a:schemeClr>
                </a:solidFill>
              </a:rPr>
              <a:t> </a:t>
            </a: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 постоянное одностороннее проветривание помещения, а при возможности 3-4 раза в день и перед сном - сквозное проветривание;</a:t>
            </a:r>
          </a:p>
          <a:p>
            <a:pPr>
              <a:buNone/>
            </a:pP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 - дневной и ночной сон на свежем воздухе или в хорошо проветренном помещении;</a:t>
            </a:r>
          </a:p>
          <a:p>
            <a:pPr>
              <a:buNone/>
            </a:pP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 - сочетание оптимального температурно-влажностного режима в закрытых помещениях и рациональной одежды ребенка; </a:t>
            </a:r>
          </a:p>
          <a:p>
            <a:pPr>
              <a:buNone/>
            </a:pP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-прогулки, проведение подвижных игр и занятий физкультурой на открытом воздухе в адекватной одежде круглый год; </a:t>
            </a:r>
          </a:p>
          <a:p>
            <a:pPr>
              <a:buNone/>
            </a:pP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-воздушные ванны в помещении и на свежем воздухе</a:t>
            </a:r>
          </a:p>
          <a:p>
            <a:pPr>
              <a:buNone/>
            </a:pP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 умывание с постепенным увеличением зоны воздействия воды, игры с водой; </a:t>
            </a:r>
          </a:p>
          <a:p>
            <a:pPr>
              <a:buNone/>
            </a:pP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  - хождение босиком;</a:t>
            </a:r>
          </a:p>
          <a:p>
            <a:pPr>
              <a:buNone/>
            </a:pP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 - в ходе приема утренних и вечерних водных процедур полоскание горла холодной водой и обливание ступней и голеней (холодные, а в дальнейшем – контрастные).</a:t>
            </a:r>
          </a:p>
          <a:p>
            <a:pPr>
              <a:buNone/>
            </a:pP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 Постепенно следует приходить к тому, чтобы утром после гимнастики ребенок умывался только холодной водой, так как теплая или горячая вода уменьшает количество активно функционирующих капилляров в коже лица, что приводит к ее бледности, увеличению опасности обморожений на сильном морозе, появлению ранних морщин.</a:t>
            </a:r>
          </a:p>
          <a:p>
            <a:pPr>
              <a:buNone/>
            </a:pP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 Умывание по утрам должно сочетаться с постепенно усложняющимися способами закаливания всех частей тела: обтиранием (горячим, холодным, контрастным, травяным), обливанием (частичным, полным, контрастным), приемом душа (впоследствии - контрастного), водными ваннами (в том числе и витаминными, и травяными).</a:t>
            </a:r>
          </a:p>
          <a:p>
            <a:pPr>
              <a:buNone/>
            </a:pP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 Водные закаливающие процедуры должны проводиться в   определенной последовательности: от более мягких к более сильным. </a:t>
            </a:r>
          </a:p>
          <a:p>
            <a:pPr>
              <a:buNone/>
            </a:pP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Общим в методике проведения всех этих процедур является постепенное снижение температуры воды и увеличение продолжительности. </a:t>
            </a:r>
          </a:p>
          <a:p>
            <a:pPr>
              <a:buNone/>
            </a:pP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К сезонным закаливающим процедурам  относятся в зимний период - катание на санках, коньках, ходьба на лыжах, купание в закрытом бассейне, а на протяжении всего лета - солнечные ванны в сочетании с воздушными в теплые солнечные дни, купание в открытых водоемах и море. </a:t>
            </a:r>
          </a:p>
        </p:txBody>
      </p:sp>
    </p:spTree>
    <p:extLst>
      <p:ext uri="{BB962C8B-B14F-4D97-AF65-F5344CB8AC3E}">
        <p14:creationId xmlns:p14="http://schemas.microsoft.com/office/powerpoint/2010/main" val="3738698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10e75eebe0f003463b9c1744b038266--background-paper-recipe-cards.jpg"/>
          <p:cNvPicPr>
            <a:picLocks noChangeAspect="1"/>
          </p:cNvPicPr>
          <p:nvPr/>
        </p:nvPicPr>
        <p:blipFill>
          <a:blip r:embed="rId2" cstate="print"/>
          <a:stretch>
            <a:fillRect/>
          </a:stretch>
        </p:blipFill>
        <p:spPr>
          <a:xfrm>
            <a:off x="-9099" y="-6824"/>
            <a:ext cx="9153099" cy="6864824"/>
          </a:xfrm>
          <a:prstGeom prst="rect">
            <a:avLst/>
          </a:prstGeom>
        </p:spPr>
      </p:pic>
      <p:sp>
        <p:nvSpPr>
          <p:cNvPr id="5" name="Прямоугольник 4"/>
          <p:cNvSpPr/>
          <p:nvPr/>
        </p:nvSpPr>
        <p:spPr>
          <a:xfrm>
            <a:off x="1835696" y="332656"/>
            <a:ext cx="6768752" cy="1692771"/>
          </a:xfrm>
          <a:prstGeom prst="rect">
            <a:avLst/>
          </a:prstGeom>
        </p:spPr>
        <p:txBody>
          <a:bodyPr wrap="square">
            <a:spAutoFit/>
          </a:bodyPr>
          <a:lstStyle/>
          <a:p>
            <a:pPr algn="ctr"/>
            <a:r>
              <a:rPr lang="ru-RU" sz="3600" b="1" u="sng" dirty="0" smtClean="0">
                <a:solidFill>
                  <a:srgbClr val="7030A0"/>
                </a:solidFill>
                <a:latin typeface="Times New Roman" pitchFamily="18" charset="0"/>
                <a:cs typeface="Times New Roman" pitchFamily="18" charset="0"/>
              </a:rPr>
              <a:t>При проведении закаливающих мероприятий:</a:t>
            </a:r>
            <a:r>
              <a:rPr lang="ru-RU" sz="3600" b="1" u="sng" dirty="0" smtClean="0">
                <a:solidFill>
                  <a:srgbClr val="C00000"/>
                </a:solidFill>
                <a:latin typeface="Times New Roman" pitchFamily="18" charset="0"/>
                <a:cs typeface="Times New Roman" pitchFamily="18" charset="0"/>
              </a:rPr>
              <a:t/>
            </a:r>
            <a:br>
              <a:rPr lang="ru-RU" sz="3600" b="1" u="sng" dirty="0" smtClean="0">
                <a:solidFill>
                  <a:srgbClr val="C00000"/>
                </a:solidFill>
                <a:latin typeface="Times New Roman" pitchFamily="18" charset="0"/>
                <a:cs typeface="Times New Roman" pitchFamily="18" charset="0"/>
              </a:rPr>
            </a:br>
            <a:r>
              <a:rPr lang="ru-RU" sz="1400" dirty="0" smtClean="0">
                <a:solidFill>
                  <a:srgbClr val="C00000"/>
                </a:solidFill>
              </a:rPr>
              <a:t/>
            </a:r>
            <a:br>
              <a:rPr lang="ru-RU" sz="1400" dirty="0" smtClean="0">
                <a:solidFill>
                  <a:srgbClr val="C00000"/>
                </a:solidFill>
              </a:rPr>
            </a:br>
            <a:endParaRPr lang="ru-RU" dirty="0"/>
          </a:p>
        </p:txBody>
      </p:sp>
      <p:sp>
        <p:nvSpPr>
          <p:cNvPr id="6" name="Прямоугольник 5"/>
          <p:cNvSpPr/>
          <p:nvPr/>
        </p:nvSpPr>
        <p:spPr>
          <a:xfrm>
            <a:off x="539552" y="1412776"/>
            <a:ext cx="8280920" cy="4616648"/>
          </a:xfrm>
          <a:prstGeom prst="rect">
            <a:avLst/>
          </a:prstGeom>
        </p:spPr>
        <p:txBody>
          <a:bodyPr wrap="square">
            <a:spAutoFit/>
          </a:bodyPr>
          <a:lstStyle/>
          <a:p>
            <a:endParaRPr lang="ru-RU" b="1" dirty="0" smtClean="0">
              <a:solidFill>
                <a:srgbClr val="002060"/>
              </a:solidFill>
              <a:latin typeface="Times New Roman" pitchFamily="18" charset="0"/>
              <a:cs typeface="Times New Roman" pitchFamily="18" charset="0"/>
            </a:endParaRPr>
          </a:p>
          <a:p>
            <a:r>
              <a:rPr lang="en-US" sz="2400" b="1" dirty="0" smtClean="0">
                <a:solidFill>
                  <a:schemeClr val="accent4">
                    <a:lumMod val="50000"/>
                  </a:schemeClr>
                </a:solidFill>
                <a:latin typeface="Times New Roman" pitchFamily="18" charset="0"/>
                <a:cs typeface="Times New Roman" pitchFamily="18" charset="0"/>
              </a:rPr>
              <a:t>-</a:t>
            </a:r>
            <a:r>
              <a:rPr lang="ru-RU" sz="2400" b="1" dirty="0" smtClean="0">
                <a:solidFill>
                  <a:schemeClr val="accent1">
                    <a:lumMod val="50000"/>
                  </a:schemeClr>
                </a:solidFill>
                <a:latin typeface="Times New Roman" pitchFamily="18" charset="0"/>
                <a:cs typeface="Times New Roman" pitchFamily="18" charset="0"/>
              </a:rPr>
              <a:t>Повышается устойчивость организма к меняющимся условиям внешней среды, контрастным изменениям отдельных ее факторов;</a:t>
            </a:r>
          </a:p>
          <a:p>
            <a:pPr lvl="0">
              <a:buClr>
                <a:srgbClr val="353535"/>
              </a:buClr>
            </a:pPr>
            <a:r>
              <a:rPr lang="en-US" sz="2400" b="1" dirty="0" smtClean="0">
                <a:solidFill>
                  <a:schemeClr val="accent1">
                    <a:lumMod val="50000"/>
                  </a:schemeClr>
                </a:solidFill>
                <a:latin typeface="Times New Roman" pitchFamily="18" charset="0"/>
                <a:cs typeface="Times New Roman" pitchFamily="18" charset="0"/>
              </a:rPr>
              <a:t>-</a:t>
            </a:r>
            <a:r>
              <a:rPr lang="ru-RU" sz="2400" b="1" dirty="0" smtClean="0">
                <a:solidFill>
                  <a:schemeClr val="accent1">
                    <a:lumMod val="50000"/>
                  </a:schemeClr>
                </a:solidFill>
                <a:latin typeface="Times New Roman" pitchFamily="18" charset="0"/>
                <a:cs typeface="Times New Roman" pitchFamily="18" charset="0"/>
              </a:rPr>
              <a:t>Возрастает сопротивляемость организма к болезням;</a:t>
            </a:r>
          </a:p>
          <a:p>
            <a:r>
              <a:rPr lang="en-US" sz="2400" b="1" dirty="0" smtClean="0">
                <a:solidFill>
                  <a:schemeClr val="accent1">
                    <a:lumMod val="50000"/>
                  </a:schemeClr>
                </a:solidFill>
                <a:latin typeface="Times New Roman" pitchFamily="18" charset="0"/>
                <a:cs typeface="Times New Roman" pitchFamily="18" charset="0"/>
              </a:rPr>
              <a:t>-</a:t>
            </a:r>
            <a:r>
              <a:rPr lang="ru-RU" sz="2400" b="1" dirty="0" smtClean="0">
                <a:solidFill>
                  <a:schemeClr val="accent1">
                    <a:lumMod val="50000"/>
                  </a:schemeClr>
                </a:solidFill>
                <a:latin typeface="Times New Roman" pitchFamily="18" charset="0"/>
                <a:cs typeface="Times New Roman" pitchFamily="18" charset="0"/>
              </a:rPr>
              <a:t>Повышается выносливость к физическим и умственным нагрузкам</a:t>
            </a:r>
            <a:endParaRPr lang="en-US" sz="2400" b="1" dirty="0" smtClean="0">
              <a:solidFill>
                <a:schemeClr val="accent1">
                  <a:lumMod val="50000"/>
                </a:schemeClr>
              </a:solidFill>
              <a:latin typeface="Times New Roman" pitchFamily="18" charset="0"/>
              <a:cs typeface="Times New Roman" pitchFamily="18" charset="0"/>
            </a:endParaRPr>
          </a:p>
          <a:p>
            <a:r>
              <a:rPr lang="en-US" sz="2400" b="1" dirty="0" smtClean="0">
                <a:solidFill>
                  <a:schemeClr val="accent1">
                    <a:lumMod val="50000"/>
                  </a:schemeClr>
                </a:solidFill>
                <a:latin typeface="Times New Roman" pitchFamily="18" charset="0"/>
                <a:cs typeface="Times New Roman" pitchFamily="18" charset="0"/>
              </a:rPr>
              <a:t>-</a:t>
            </a:r>
            <a:r>
              <a:rPr lang="ru-RU" sz="2400" b="1" dirty="0" smtClean="0">
                <a:solidFill>
                  <a:schemeClr val="accent1">
                    <a:lumMod val="50000"/>
                  </a:schemeClr>
                </a:solidFill>
                <a:latin typeface="Times New Roman" pitchFamily="18" charset="0"/>
                <a:cs typeface="Times New Roman" pitchFamily="18" charset="0"/>
              </a:rPr>
              <a:t>Стимулируется общее физическое и нервно-психическое развитие;</a:t>
            </a:r>
          </a:p>
          <a:p>
            <a:r>
              <a:rPr lang="en-US" sz="2400" b="1" dirty="0" smtClean="0">
                <a:solidFill>
                  <a:schemeClr val="accent1">
                    <a:lumMod val="50000"/>
                  </a:schemeClr>
                </a:solidFill>
                <a:latin typeface="Times New Roman" pitchFamily="18" charset="0"/>
                <a:cs typeface="Times New Roman" pitchFamily="18" charset="0"/>
              </a:rPr>
              <a:t>-</a:t>
            </a:r>
            <a:r>
              <a:rPr lang="ru-RU" sz="2400" b="1" dirty="0" smtClean="0">
                <a:solidFill>
                  <a:schemeClr val="accent1">
                    <a:lumMod val="50000"/>
                  </a:schemeClr>
                </a:solidFill>
                <a:latin typeface="Times New Roman" pitchFamily="18" charset="0"/>
                <a:cs typeface="Times New Roman" pitchFamily="18" charset="0"/>
              </a:rPr>
              <a:t>Кроме того, закаливание развивает волю и помогает формированию характера</a:t>
            </a:r>
          </a:p>
          <a:p>
            <a:pPr>
              <a:buNone/>
            </a:pPr>
            <a:endParaRPr lang="ru-RU" b="1" dirty="0" smtClean="0">
              <a:solidFill>
                <a:srgbClr val="002060"/>
              </a:solidFill>
              <a:latin typeface="Times New Roman" pitchFamily="18" charset="0"/>
              <a:cs typeface="Times New Roman" pitchFamily="18" charset="0"/>
            </a:endParaRPr>
          </a:p>
          <a:p>
            <a:endParaRPr lang="ru-RU" dirty="0"/>
          </a:p>
        </p:txBody>
      </p:sp>
    </p:spTree>
  </p:cSld>
  <p:clrMapOvr>
    <a:masterClrMapping/>
  </p:clrMapOvr>
  <p:transition spd="med">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88640"/>
            <a:ext cx="8352928" cy="6480720"/>
          </a:xfrm>
        </p:spPr>
        <p:txBody>
          <a:bodyPr>
            <a:normAutofit/>
          </a:bodyPr>
          <a:lstStyle/>
          <a:p>
            <a:pPr marL="0" indent="0" algn="ctr">
              <a:buNone/>
            </a:pPr>
            <a:endParaRPr lang="ru-RU" dirty="0" smtClean="0"/>
          </a:p>
          <a:p>
            <a:pPr algn="ctr">
              <a:buNone/>
            </a:pPr>
            <a:endParaRPr lang="ru-RU" dirty="0" smtClean="0"/>
          </a:p>
          <a:p>
            <a:pPr algn="ctr"/>
            <a:endParaRPr lang="ru-RU" dirty="0"/>
          </a:p>
          <a:p>
            <a:pPr algn="ctr"/>
            <a:endParaRPr lang="ru-RU" dirty="0" smtClean="0"/>
          </a:p>
          <a:p>
            <a:pPr algn="ctr"/>
            <a:endParaRPr lang="ru-RU" dirty="0"/>
          </a:p>
          <a:p>
            <a:pPr algn="ctr"/>
            <a:endParaRPr lang="ru-RU" dirty="0" smtClean="0"/>
          </a:p>
          <a:p>
            <a:pPr marL="0" indent="0" algn="ctr">
              <a:buNone/>
            </a:pPr>
            <a:endParaRPr lang="ru-RU" dirty="0" smtClean="0"/>
          </a:p>
          <a:p>
            <a:pPr marL="0" indent="0" algn="ctr">
              <a:buNone/>
            </a:pPr>
            <a:r>
              <a:rPr lang="ru-RU" sz="3200" dirty="0"/>
              <a:t> </a:t>
            </a:r>
            <a:r>
              <a:rPr lang="ru-RU" sz="3200" dirty="0" smtClean="0"/>
              <a:t>    </a:t>
            </a:r>
            <a:endParaRPr lang="ru-RU" sz="3200" dirty="0"/>
          </a:p>
          <a:p>
            <a:endParaRPr lang="ru-RU" dirty="0" smtClean="0"/>
          </a:p>
          <a:p>
            <a:endParaRPr lang="ru-RU" dirty="0"/>
          </a:p>
          <a:p>
            <a:endParaRPr lang="ru-RU" dirty="0" smtClean="0"/>
          </a:p>
          <a:p>
            <a:endParaRPr lang="ru-RU" dirty="0"/>
          </a:p>
          <a:p>
            <a:endParaRPr lang="ru-RU" dirty="0" smtClean="0"/>
          </a:p>
          <a:p>
            <a:endParaRPr lang="ru-RU" dirty="0"/>
          </a:p>
        </p:txBody>
      </p:sp>
      <p:pic>
        <p:nvPicPr>
          <p:cNvPr id="4" name="Рисунок 3" descr="f10e75eebe0f003463b9c1744b038266--background-paper-recipe-cards.jpg"/>
          <p:cNvPicPr>
            <a:picLocks noChangeAspect="1"/>
          </p:cNvPicPr>
          <p:nvPr/>
        </p:nvPicPr>
        <p:blipFill>
          <a:blip r:embed="rId2" cstate="print"/>
          <a:stretch>
            <a:fillRect/>
          </a:stretch>
        </p:blipFill>
        <p:spPr>
          <a:xfrm>
            <a:off x="0" y="0"/>
            <a:ext cx="9144000" cy="6858000"/>
          </a:xfrm>
          <a:prstGeom prst="rect">
            <a:avLst/>
          </a:prstGeom>
        </p:spPr>
      </p:pic>
      <p:sp>
        <p:nvSpPr>
          <p:cNvPr id="5" name="Прямоугольник 4"/>
          <p:cNvSpPr/>
          <p:nvPr/>
        </p:nvSpPr>
        <p:spPr>
          <a:xfrm>
            <a:off x="683568" y="548680"/>
            <a:ext cx="7920880" cy="5293757"/>
          </a:xfrm>
          <a:prstGeom prst="rect">
            <a:avLst/>
          </a:prstGeom>
        </p:spPr>
        <p:txBody>
          <a:bodyPr wrap="square">
            <a:spAutoFit/>
          </a:bodyPr>
          <a:lstStyle/>
          <a:p>
            <a:pPr algn="ctr">
              <a:buNone/>
            </a:pPr>
            <a:r>
              <a:rPr lang="ru-RU" sz="3600" b="1" u="sng" dirty="0" smtClean="0">
                <a:solidFill>
                  <a:srgbClr val="7030A0"/>
                </a:solidFill>
                <a:latin typeface="Times New Roman" panose="02020603050405020304" pitchFamily="18" charset="0"/>
                <a:cs typeface="Times New Roman" panose="02020603050405020304" pitchFamily="18" charset="0"/>
              </a:rPr>
              <a:t>Закаливание </a:t>
            </a:r>
          </a:p>
          <a:p>
            <a:pPr algn="ctr">
              <a:buNone/>
            </a:pPr>
            <a:endParaRPr lang="en-US" b="1" dirty="0" smtClean="0"/>
          </a:p>
          <a:p>
            <a:pPr algn="ctr">
              <a:buNone/>
            </a:pPr>
            <a:endParaRPr lang="en-US" b="1" dirty="0" smtClean="0"/>
          </a:p>
          <a:p>
            <a:pPr algn="ctr">
              <a:buNone/>
            </a:pPr>
            <a:r>
              <a:rPr lang="ru-RU" sz="2400" b="1" dirty="0" smtClean="0"/>
              <a:t> </a:t>
            </a: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Является одним из важнейших направлений оздоровительной работы, оно способствует повышению устойчивости растущего организма к действию неблагоприятных факторов окружающей среды, снижению заболеваемости в детском возрасте</a:t>
            </a:r>
          </a:p>
          <a:p>
            <a:pPr algn="ctr">
              <a:buNone/>
            </a:pPr>
            <a:endParaRPr lang="ru-RU" b="1" dirty="0" smtClean="0">
              <a:solidFill>
                <a:schemeClr val="accent4">
                  <a:lumMod val="50000"/>
                </a:schemeClr>
              </a:solidFill>
            </a:endParaRPr>
          </a:p>
          <a:p>
            <a:pPr algn="r">
              <a:buNone/>
            </a:pPr>
            <a:r>
              <a:rPr lang="ru-RU" sz="3200" b="1" u="sng" dirty="0" smtClean="0">
                <a:solidFill>
                  <a:srgbClr val="7030A0"/>
                </a:solidFill>
                <a:latin typeface="Times New Roman" panose="02020603050405020304" pitchFamily="18" charset="0"/>
                <a:cs typeface="Times New Roman" panose="02020603050405020304" pitchFamily="18" charset="0"/>
              </a:rPr>
              <a:t>Закаливание</a:t>
            </a:r>
            <a:r>
              <a:rPr lang="ru-RU" sz="3200" b="1" dirty="0" smtClean="0">
                <a:solidFill>
                  <a:srgbClr val="7030A0"/>
                </a:solidFill>
                <a:latin typeface="Times New Roman" panose="02020603050405020304" pitchFamily="18" charset="0"/>
                <a:cs typeface="Times New Roman" panose="02020603050405020304" pitchFamily="18" charset="0"/>
              </a:rPr>
              <a:t> </a:t>
            </a:r>
          </a:p>
          <a:p>
            <a:pPr algn="ctr">
              <a:buNone/>
            </a:pPr>
            <a:endParaRPr lang="ru-RU" sz="2400" b="1" dirty="0" smtClean="0">
              <a:solidFill>
                <a:schemeClr val="accent4">
                  <a:lumMod val="50000"/>
                </a:schemeClr>
              </a:solidFill>
              <a:latin typeface="Times New Roman" panose="02020603050405020304" pitchFamily="18" charset="0"/>
              <a:cs typeface="Times New Roman" panose="02020603050405020304" pitchFamily="18" charset="0"/>
            </a:endParaRPr>
          </a:p>
          <a:p>
            <a:pPr algn="r">
              <a:buNone/>
            </a:pP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 Прекрасное и доступное средство </a:t>
            </a:r>
          </a:p>
          <a:p>
            <a:pPr algn="r">
              <a:buNone/>
            </a:pP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профилактики заболеваний </a:t>
            </a:r>
          </a:p>
          <a:p>
            <a:pPr algn="r">
              <a:buNone/>
            </a:pP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и укрепления здоровья</a:t>
            </a:r>
            <a:endParaRPr lang="ru-RU" sz="2400" b="1" dirty="0" smtClean="0">
              <a:solidFill>
                <a:schemeClr val="accent1">
                  <a:lumMod val="50000"/>
                </a:schemeClr>
              </a:solidFill>
            </a:endParaRPr>
          </a:p>
        </p:txBody>
      </p:sp>
      <p:pic>
        <p:nvPicPr>
          <p:cNvPr id="6" name="Рисунок 5" descr="hello_html_108bde07[1].jpg"/>
          <p:cNvPicPr>
            <a:picLocks noChangeAspect="1"/>
          </p:cNvPicPr>
          <p:nvPr/>
        </p:nvPicPr>
        <p:blipFill>
          <a:blip r:embed="rId3" cstate="print"/>
          <a:stretch>
            <a:fillRect/>
          </a:stretch>
        </p:blipFill>
        <p:spPr>
          <a:xfrm rot="21318473">
            <a:off x="733355" y="3648526"/>
            <a:ext cx="2892808" cy="3096344"/>
          </a:xfrm>
          <a:prstGeom prst="rect">
            <a:avLst/>
          </a:prstGeom>
          <a:ln>
            <a:noFill/>
          </a:ln>
          <a:effectLst>
            <a:softEdge rad="112500"/>
          </a:effectLst>
        </p:spPr>
      </p:pic>
    </p:spTree>
  </p:cSld>
  <p:clrMapOvr>
    <a:masterClrMapping/>
  </p:clrMapOvr>
  <p:transition spd="med">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майлики-живые-для-презентации-спасибо-за-внимание006.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f10e75eebe0f003463b9c1744b038266--background-paper-recipe-cards.jpg"/>
          <p:cNvPicPr>
            <a:picLocks noChangeAspect="1"/>
          </p:cNvPicPr>
          <p:nvPr/>
        </p:nvPicPr>
        <p:blipFill>
          <a:blip r:embed="rId2" cstate="print"/>
          <a:stretch>
            <a:fillRect/>
          </a:stretch>
        </p:blipFill>
        <p:spPr>
          <a:xfrm>
            <a:off x="0" y="0"/>
            <a:ext cx="9144000" cy="6912591"/>
          </a:xfrm>
          <a:prstGeom prst="rect">
            <a:avLst/>
          </a:prstGeom>
        </p:spPr>
      </p:pic>
      <p:sp>
        <p:nvSpPr>
          <p:cNvPr id="7" name="Прямоугольник 6"/>
          <p:cNvSpPr/>
          <p:nvPr/>
        </p:nvSpPr>
        <p:spPr>
          <a:xfrm>
            <a:off x="1835696" y="476672"/>
            <a:ext cx="6696744" cy="707886"/>
          </a:xfrm>
          <a:prstGeom prst="rect">
            <a:avLst/>
          </a:prstGeom>
        </p:spPr>
        <p:txBody>
          <a:bodyPr wrap="square">
            <a:spAutoFit/>
          </a:bodyPr>
          <a:lstStyle/>
          <a:p>
            <a:r>
              <a:rPr lang="ru-RU" sz="4000" b="1" u="sng" dirty="0" smtClean="0">
                <a:solidFill>
                  <a:srgbClr val="7030A0"/>
                </a:solidFill>
                <a:latin typeface="Times New Roman" pitchFamily="18" charset="0"/>
                <a:cs typeface="Times New Roman" pitchFamily="18" charset="0"/>
              </a:rPr>
              <a:t>Принципы закаливания:</a:t>
            </a:r>
            <a:endParaRPr lang="ru-RU" sz="4000" u="sng" dirty="0">
              <a:solidFill>
                <a:srgbClr val="7030A0"/>
              </a:solidFill>
            </a:endParaRPr>
          </a:p>
        </p:txBody>
      </p:sp>
      <p:sp>
        <p:nvSpPr>
          <p:cNvPr id="8" name="Прямоугольник 7"/>
          <p:cNvSpPr/>
          <p:nvPr/>
        </p:nvSpPr>
        <p:spPr>
          <a:xfrm>
            <a:off x="1907704" y="1337482"/>
            <a:ext cx="4950296" cy="4154984"/>
          </a:xfrm>
          <a:prstGeom prst="rect">
            <a:avLst/>
          </a:prstGeom>
        </p:spPr>
        <p:txBody>
          <a:bodyPr wrap="square">
            <a:spAutoFit/>
          </a:bodyPr>
          <a:lstStyle/>
          <a:p>
            <a:r>
              <a:rPr lang="ru-RU" sz="2400" dirty="0" smtClean="0">
                <a:solidFill>
                  <a:schemeClr val="accent4">
                    <a:lumMod val="50000"/>
                  </a:schemeClr>
                </a:solidFill>
                <a:latin typeface="Times New Roman" panose="02020603050405020304" pitchFamily="18" charset="0"/>
                <a:cs typeface="Times New Roman" panose="02020603050405020304" pitchFamily="18" charset="0"/>
              </a:rPr>
              <a:t>* </a:t>
            </a:r>
            <a:r>
              <a:rPr lang="ru-RU" sz="2400" b="1" dirty="0" smtClean="0">
                <a:solidFill>
                  <a:schemeClr val="accent4">
                    <a:lumMod val="50000"/>
                  </a:schemeClr>
                </a:solidFill>
                <a:latin typeface="Times New Roman" panose="02020603050405020304" pitchFamily="18" charset="0"/>
                <a:cs typeface="Times New Roman" panose="02020603050405020304" pitchFamily="18" charset="0"/>
              </a:rPr>
              <a:t>Постепенность</a:t>
            </a:r>
            <a:r>
              <a:rPr lang="ru-RU" sz="2400" dirty="0" smtClean="0">
                <a:solidFill>
                  <a:schemeClr val="accent4">
                    <a:lumMod val="50000"/>
                  </a:schemeClr>
                </a:solidFill>
                <a:latin typeface="Times New Roman" panose="02020603050405020304" pitchFamily="18" charset="0"/>
                <a:cs typeface="Times New Roman" panose="02020603050405020304" pitchFamily="18" charset="0"/>
              </a:rPr>
              <a:t> увеличение силы природного фактора</a:t>
            </a:r>
          </a:p>
          <a:p>
            <a:r>
              <a:rPr lang="ru-RU" sz="2400" dirty="0" smtClean="0">
                <a:solidFill>
                  <a:schemeClr val="accent4">
                    <a:lumMod val="50000"/>
                  </a:schemeClr>
                </a:solidFill>
                <a:latin typeface="Times New Roman" panose="02020603050405020304" pitchFamily="18" charset="0"/>
                <a:cs typeface="Times New Roman" panose="02020603050405020304" pitchFamily="18" charset="0"/>
              </a:rPr>
              <a:t>* </a:t>
            </a:r>
            <a:r>
              <a:rPr lang="ru-RU" sz="2400" b="1" dirty="0" smtClean="0">
                <a:solidFill>
                  <a:schemeClr val="accent4">
                    <a:lumMod val="50000"/>
                  </a:schemeClr>
                </a:solidFill>
                <a:latin typeface="Times New Roman" panose="02020603050405020304" pitchFamily="18" charset="0"/>
                <a:cs typeface="Times New Roman" panose="02020603050405020304" pitchFamily="18" charset="0"/>
              </a:rPr>
              <a:t>Систематичность</a:t>
            </a:r>
            <a:r>
              <a:rPr lang="ru-RU" sz="2400" dirty="0" smtClean="0">
                <a:solidFill>
                  <a:schemeClr val="accent4">
                    <a:lumMod val="50000"/>
                  </a:schemeClr>
                </a:solidFill>
                <a:latin typeface="Times New Roman" panose="02020603050405020304" pitchFamily="18" charset="0"/>
                <a:cs typeface="Times New Roman" panose="02020603050405020304" pitchFamily="18" charset="0"/>
              </a:rPr>
              <a:t> закаливания</a:t>
            </a:r>
          </a:p>
          <a:p>
            <a:r>
              <a:rPr lang="ru-RU" sz="2400" dirty="0" smtClean="0">
                <a:solidFill>
                  <a:schemeClr val="accent4">
                    <a:lumMod val="50000"/>
                  </a:schemeClr>
                </a:solidFill>
                <a:latin typeface="Times New Roman" panose="02020603050405020304" pitchFamily="18" charset="0"/>
                <a:cs typeface="Times New Roman" panose="02020603050405020304" pitchFamily="18" charset="0"/>
              </a:rPr>
              <a:t>* </a:t>
            </a:r>
            <a:r>
              <a:rPr lang="ru-RU" sz="2400" b="1" dirty="0" smtClean="0">
                <a:solidFill>
                  <a:schemeClr val="accent4">
                    <a:lumMod val="50000"/>
                  </a:schemeClr>
                </a:solidFill>
                <a:latin typeface="Times New Roman" panose="02020603050405020304" pitchFamily="18" charset="0"/>
                <a:cs typeface="Times New Roman" panose="02020603050405020304" pitchFamily="18" charset="0"/>
              </a:rPr>
              <a:t>Комплексность</a:t>
            </a:r>
          </a:p>
          <a:p>
            <a:r>
              <a:rPr lang="ru-RU" sz="2400" dirty="0" smtClean="0">
                <a:solidFill>
                  <a:schemeClr val="accent4">
                    <a:lumMod val="50000"/>
                  </a:schemeClr>
                </a:solidFill>
                <a:latin typeface="Times New Roman" panose="02020603050405020304" pitchFamily="18" charset="0"/>
                <a:cs typeface="Times New Roman" panose="02020603050405020304" pitchFamily="18" charset="0"/>
              </a:rPr>
              <a:t>* </a:t>
            </a:r>
            <a:r>
              <a:rPr lang="ru-RU" sz="2400" b="1" dirty="0" smtClean="0">
                <a:solidFill>
                  <a:schemeClr val="accent4">
                    <a:lumMod val="50000"/>
                  </a:schemeClr>
                </a:solidFill>
                <a:latin typeface="Times New Roman" panose="02020603050405020304" pitchFamily="18" charset="0"/>
                <a:cs typeface="Times New Roman" panose="02020603050405020304" pitchFamily="18" charset="0"/>
              </a:rPr>
              <a:t>Индивидуальность</a:t>
            </a:r>
            <a:r>
              <a:rPr lang="ru-RU" sz="2400" dirty="0" smtClean="0">
                <a:solidFill>
                  <a:schemeClr val="accent4">
                    <a:lumMod val="50000"/>
                  </a:schemeClr>
                </a:solidFill>
                <a:latin typeface="Times New Roman" panose="02020603050405020304" pitchFamily="18" charset="0"/>
                <a:cs typeface="Times New Roman" panose="02020603050405020304" pitchFamily="18" charset="0"/>
              </a:rPr>
              <a:t>   при выборе метода закаливания с учетом состояние здоровья ребенка </a:t>
            </a:r>
          </a:p>
          <a:p>
            <a:r>
              <a:rPr lang="ru-RU" sz="2400" dirty="0" smtClean="0">
                <a:solidFill>
                  <a:schemeClr val="accent4">
                    <a:lumMod val="50000"/>
                  </a:schemeClr>
                </a:solidFill>
                <a:latin typeface="Times New Roman" panose="02020603050405020304" pitchFamily="18" charset="0"/>
                <a:cs typeface="Times New Roman" panose="02020603050405020304" pitchFamily="18" charset="0"/>
              </a:rPr>
              <a:t>* </a:t>
            </a:r>
            <a:r>
              <a:rPr lang="ru-RU" sz="2400" b="1" dirty="0" smtClean="0">
                <a:solidFill>
                  <a:schemeClr val="accent4">
                    <a:lumMod val="50000"/>
                  </a:schemeClr>
                </a:solidFill>
                <a:latin typeface="Times New Roman" panose="02020603050405020304" pitchFamily="18" charset="0"/>
                <a:cs typeface="Times New Roman" panose="02020603050405020304" pitchFamily="18" charset="0"/>
              </a:rPr>
              <a:t>Прерывистость </a:t>
            </a:r>
            <a:r>
              <a:rPr lang="ru-RU" sz="2400" dirty="0" smtClean="0">
                <a:solidFill>
                  <a:schemeClr val="accent4">
                    <a:lumMod val="50000"/>
                  </a:schemeClr>
                </a:solidFill>
                <a:latin typeface="Times New Roman" panose="02020603050405020304" pitchFamily="18" charset="0"/>
                <a:cs typeface="Times New Roman" panose="02020603050405020304" pitchFamily="18" charset="0"/>
              </a:rPr>
              <a:t>закаливания и </a:t>
            </a:r>
            <a:r>
              <a:rPr lang="ru-RU" sz="2400" b="1" dirty="0" smtClean="0">
                <a:solidFill>
                  <a:schemeClr val="accent4">
                    <a:lumMod val="50000"/>
                  </a:schemeClr>
                </a:solidFill>
                <a:latin typeface="Times New Roman" panose="02020603050405020304" pitchFamily="18" charset="0"/>
                <a:cs typeface="Times New Roman" panose="02020603050405020304" pitchFamily="18" charset="0"/>
              </a:rPr>
              <a:t>тепловой комфорт</a:t>
            </a:r>
          </a:p>
          <a:p>
            <a:r>
              <a:rPr lang="ru-RU" sz="2400" dirty="0" smtClean="0">
                <a:solidFill>
                  <a:schemeClr val="accent4">
                    <a:lumMod val="50000"/>
                  </a:schemeClr>
                </a:solidFill>
                <a:latin typeface="Times New Roman" panose="02020603050405020304" pitchFamily="18" charset="0"/>
                <a:cs typeface="Times New Roman" panose="02020603050405020304" pitchFamily="18" charset="0"/>
              </a:rPr>
              <a:t>* </a:t>
            </a:r>
            <a:r>
              <a:rPr lang="ru-RU" sz="2400" b="1" dirty="0" smtClean="0">
                <a:solidFill>
                  <a:schemeClr val="accent4">
                    <a:lumMod val="50000"/>
                  </a:schemeClr>
                </a:solidFill>
                <a:latin typeface="Times New Roman" panose="02020603050405020304" pitchFamily="18" charset="0"/>
                <a:cs typeface="Times New Roman" panose="02020603050405020304" pitchFamily="18" charset="0"/>
              </a:rPr>
              <a:t>Положительное эмоциональное отношение </a:t>
            </a:r>
            <a:r>
              <a:rPr lang="ru-RU" sz="2400" dirty="0" smtClean="0">
                <a:solidFill>
                  <a:schemeClr val="accent4">
                    <a:lumMod val="50000"/>
                  </a:schemeClr>
                </a:solidFill>
                <a:latin typeface="Times New Roman" panose="02020603050405020304" pitchFamily="18" charset="0"/>
                <a:cs typeface="Times New Roman" panose="02020603050405020304" pitchFamily="18" charset="0"/>
              </a:rPr>
              <a:t>к закаливанию</a:t>
            </a:r>
            <a:endParaRPr lang="ru-RU" sz="2400" dirty="0">
              <a:solidFill>
                <a:schemeClr val="accent4">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med">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251520" y="1340768"/>
            <a:ext cx="8640960" cy="5112568"/>
          </a:xfrm>
        </p:spPr>
        <p:txBody>
          <a:bodyPr>
            <a:normAutofit/>
          </a:bodyPr>
          <a:lstStyle/>
          <a:p>
            <a:pPr algn="ctr">
              <a:buNone/>
            </a:pPr>
            <a:endParaRPr lang="ru-RU" dirty="0" smtClean="0"/>
          </a:p>
          <a:p>
            <a:pPr>
              <a:buNone/>
            </a:pPr>
            <a:endParaRPr lang="ru-RU" dirty="0"/>
          </a:p>
        </p:txBody>
      </p:sp>
      <p:pic>
        <p:nvPicPr>
          <p:cNvPr id="7" name="Рисунок 6" descr="21607887.jpg"/>
          <p:cNvPicPr>
            <a:picLocks noChangeAspect="1"/>
          </p:cNvPicPr>
          <p:nvPr/>
        </p:nvPicPr>
        <p:blipFill>
          <a:blip r:embed="rId2" cstate="print"/>
          <a:stretch>
            <a:fillRect/>
          </a:stretch>
        </p:blipFill>
        <p:spPr>
          <a:xfrm>
            <a:off x="0" y="0"/>
            <a:ext cx="9144000" cy="6858001"/>
          </a:xfrm>
          <a:prstGeom prst="rect">
            <a:avLst/>
          </a:prstGeom>
        </p:spPr>
      </p:pic>
      <p:sp>
        <p:nvSpPr>
          <p:cNvPr id="8" name="Прямоугольник 7"/>
          <p:cNvSpPr/>
          <p:nvPr/>
        </p:nvSpPr>
        <p:spPr>
          <a:xfrm>
            <a:off x="2000232" y="357166"/>
            <a:ext cx="6643734" cy="461665"/>
          </a:xfrm>
          <a:prstGeom prst="rect">
            <a:avLst/>
          </a:prstGeom>
        </p:spPr>
        <p:txBody>
          <a:bodyPr wrap="square">
            <a:spAutoFit/>
          </a:bodyPr>
          <a:lstStyle/>
          <a:p>
            <a:r>
              <a:rPr lang="ru-RU" sz="2400" b="1" u="sng" dirty="0" smtClean="0">
                <a:solidFill>
                  <a:srgbClr val="7030A0"/>
                </a:solidFill>
                <a:latin typeface="Times New Roman" pitchFamily="18" charset="0"/>
                <a:cs typeface="Times New Roman" pitchFamily="18" charset="0"/>
              </a:rPr>
              <a:t>Классификация закаливающих процедур</a:t>
            </a:r>
            <a:endParaRPr lang="ru-RU" sz="2400" dirty="0"/>
          </a:p>
        </p:txBody>
      </p:sp>
      <p:sp>
        <p:nvSpPr>
          <p:cNvPr id="9" name="Прямоугольник 8"/>
          <p:cNvSpPr/>
          <p:nvPr/>
        </p:nvSpPr>
        <p:spPr>
          <a:xfrm>
            <a:off x="571472" y="928671"/>
            <a:ext cx="8215370" cy="830997"/>
          </a:xfrm>
          <a:prstGeom prst="rect">
            <a:avLst/>
          </a:prstGeom>
        </p:spPr>
        <p:txBody>
          <a:bodyPr wrap="square">
            <a:spAutoFit/>
          </a:bodyPr>
          <a:lstStyle/>
          <a:p>
            <a:pPr algn="ctr"/>
            <a:r>
              <a:rPr lang="ru-RU" sz="2400" b="1" dirty="0" smtClean="0">
                <a:solidFill>
                  <a:srgbClr val="7030A0"/>
                </a:solidFill>
                <a:latin typeface="Times New Roman" panose="02020603050405020304" pitchFamily="18" charset="0"/>
                <a:cs typeface="Times New Roman" panose="02020603050405020304" pitchFamily="18" charset="0"/>
              </a:rPr>
              <a:t>Основными природными факторами, используемые для закаливания, являются солнце, воздух и вода</a:t>
            </a:r>
          </a:p>
        </p:txBody>
      </p:sp>
      <p:pic>
        <p:nvPicPr>
          <p:cNvPr id="10" name="Рисунок 9" descr="img5[1].jpg"/>
          <p:cNvPicPr>
            <a:picLocks noChangeAspect="1"/>
          </p:cNvPicPr>
          <p:nvPr/>
        </p:nvPicPr>
        <p:blipFill>
          <a:blip r:embed="rId3" cstate="print"/>
          <a:stretch>
            <a:fillRect/>
          </a:stretch>
        </p:blipFill>
        <p:spPr>
          <a:xfrm>
            <a:off x="179512" y="1928802"/>
            <a:ext cx="8712968" cy="4596542"/>
          </a:xfrm>
          <a:prstGeom prst="rect">
            <a:avLst/>
          </a:prstGeom>
        </p:spPr>
      </p:pic>
    </p:spTree>
  </p:cSld>
  <p:clrMapOvr>
    <a:masterClrMapping/>
  </p:clrMapOvr>
  <p:transition spd="med">
    <p:pull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10e75eebe0f003463b9c1744b038266--background-paper-recipe-cards.jpg"/>
          <p:cNvPicPr>
            <a:picLocks noChangeAspect="1"/>
          </p:cNvPicPr>
          <p:nvPr/>
        </p:nvPicPr>
        <p:blipFill>
          <a:blip r:embed="rId2" cstate="print"/>
          <a:stretch>
            <a:fillRect/>
          </a:stretch>
        </p:blipFill>
        <p:spPr>
          <a:xfrm>
            <a:off x="0" y="0"/>
            <a:ext cx="9184943" cy="6858000"/>
          </a:xfrm>
          <a:prstGeom prst="rect">
            <a:avLst/>
          </a:prstGeom>
        </p:spPr>
      </p:pic>
      <p:sp>
        <p:nvSpPr>
          <p:cNvPr id="5" name="Прямоугольник 4"/>
          <p:cNvSpPr/>
          <p:nvPr/>
        </p:nvSpPr>
        <p:spPr>
          <a:xfrm>
            <a:off x="1835696" y="260649"/>
            <a:ext cx="6030416" cy="4093428"/>
          </a:xfrm>
          <a:prstGeom prst="rect">
            <a:avLst/>
          </a:prstGeom>
        </p:spPr>
        <p:txBody>
          <a:bodyPr wrap="square">
            <a:spAutoFit/>
          </a:bodyPr>
          <a:lstStyle/>
          <a:p>
            <a:pPr algn="ctr"/>
            <a:endParaRPr lang="ru-RU" sz="3600" b="1" u="sng" dirty="0" smtClean="0">
              <a:solidFill>
                <a:srgbClr val="7030A0"/>
              </a:solidFill>
              <a:latin typeface="Times New Roman" pitchFamily="18" charset="0"/>
              <a:cs typeface="Times New Roman" pitchFamily="18" charset="0"/>
            </a:endParaRPr>
          </a:p>
          <a:p>
            <a:pPr algn="ctr"/>
            <a:r>
              <a:rPr lang="ru-RU" sz="3600" b="1" u="sng" dirty="0" smtClean="0">
                <a:solidFill>
                  <a:srgbClr val="7030A0"/>
                </a:solidFill>
                <a:latin typeface="Times New Roman" pitchFamily="18" charset="0"/>
                <a:cs typeface="Times New Roman" pitchFamily="18" charset="0"/>
              </a:rPr>
              <a:t>Общие методики</a:t>
            </a:r>
            <a:r>
              <a:rPr lang="ru-RU" sz="3600" u="sng" dirty="0" smtClean="0">
                <a:solidFill>
                  <a:srgbClr val="7030A0"/>
                </a:solidFill>
                <a:latin typeface="Times New Roman" pitchFamily="18" charset="0"/>
                <a:cs typeface="Times New Roman" pitchFamily="18" charset="0"/>
              </a:rPr>
              <a:t>: </a:t>
            </a:r>
          </a:p>
          <a:p>
            <a:pPr algn="ctr"/>
            <a:r>
              <a:rPr lang="ru-RU" sz="1600" b="1" dirty="0" smtClean="0">
                <a:solidFill>
                  <a:schemeClr val="accent1">
                    <a:lumMod val="75000"/>
                  </a:schemeClr>
                </a:solidFill>
                <a:latin typeface="Times New Roman" pitchFamily="18" charset="0"/>
                <a:cs typeface="Times New Roman" pitchFamily="18" charset="0"/>
              </a:rPr>
              <a:t>закаливание в повседневной жизни </a:t>
            </a:r>
            <a:r>
              <a:rPr lang="ru-RU" sz="1400" b="1" dirty="0" smtClean="0">
                <a:solidFill>
                  <a:schemeClr val="accent1">
                    <a:lumMod val="75000"/>
                  </a:schemeClr>
                </a:solidFill>
                <a:latin typeface="Times New Roman" pitchFamily="18" charset="0"/>
                <a:cs typeface="Times New Roman" pitchFamily="18" charset="0"/>
              </a:rPr>
              <a:t>-</a:t>
            </a:r>
          </a:p>
          <a:p>
            <a:pPr algn="just"/>
            <a:r>
              <a:rPr lang="ru-RU" sz="1400" b="1" dirty="0" smtClean="0">
                <a:solidFill>
                  <a:schemeClr val="accent1">
                    <a:lumMod val="75000"/>
                  </a:schemeClr>
                </a:solidFill>
                <a:latin typeface="Times New Roman" pitchFamily="18" charset="0"/>
                <a:cs typeface="Times New Roman" pitchFamily="18" charset="0"/>
              </a:rPr>
              <a:t>«пульсирующий микроклимат», рациональная  одежда, дневной и ночной сон на свежем воздухе или в хорошо проветренном помещении, ежедневные прогулки, проведение подвижных игр и занятий физкультурой на открытом воздухе, умывание холодной водой, игры с водой, хождение босиком.</a:t>
            </a:r>
          </a:p>
          <a:p>
            <a:endParaRPr lang="ru-RU" sz="2400" b="1" u="sng" dirty="0" smtClean="0">
              <a:latin typeface="Times New Roman" pitchFamily="18" charset="0"/>
              <a:cs typeface="Times New Roman" pitchFamily="18" charset="0"/>
            </a:endParaRPr>
          </a:p>
          <a:p>
            <a:pPr algn="ctr"/>
            <a:r>
              <a:rPr lang="ru-RU" sz="3600" b="1" u="sng" dirty="0" smtClean="0">
                <a:solidFill>
                  <a:srgbClr val="7030A0"/>
                </a:solidFill>
                <a:latin typeface="Times New Roman" pitchFamily="18" charset="0"/>
                <a:cs typeface="Times New Roman" pitchFamily="18" charset="0"/>
              </a:rPr>
              <a:t>Специальные методики</a:t>
            </a:r>
            <a:r>
              <a:rPr lang="ru-RU" sz="3600" u="sng" dirty="0" smtClean="0">
                <a:solidFill>
                  <a:srgbClr val="7030A0"/>
                </a:solidFill>
                <a:latin typeface="Times New Roman" pitchFamily="18" charset="0"/>
                <a:cs typeface="Times New Roman" pitchFamily="18" charset="0"/>
              </a:rPr>
              <a:t>:</a:t>
            </a:r>
          </a:p>
          <a:p>
            <a:pPr algn="just"/>
            <a:r>
              <a:rPr lang="ru-RU" sz="1400" b="1" dirty="0" smtClean="0">
                <a:solidFill>
                  <a:srgbClr val="002060"/>
                </a:solidFill>
                <a:latin typeface="Times New Roman" pitchFamily="18" charset="0"/>
                <a:cs typeface="Times New Roman" pitchFamily="18" charset="0"/>
              </a:rPr>
              <a:t>Воздушные и солнечные ванны, влажные обтирания, горячие, холодные или контрастные обливания, душ, полоскание горла, купание в открытых водоемах, бассейне, паровая или суховоздушная ванна.</a:t>
            </a:r>
            <a:endParaRPr lang="ru-RU" sz="14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260648"/>
            <a:ext cx="7200799" cy="432048"/>
          </a:xfrm>
        </p:spPr>
        <p:txBody>
          <a:bodyPr>
            <a:normAutofit fontScale="90000"/>
          </a:bodyPr>
          <a:lstStyle/>
          <a:p>
            <a:endParaRPr lang="ru-RU" dirty="0">
              <a:solidFill>
                <a:srgbClr val="7030A0"/>
              </a:solidFill>
              <a:latin typeface="Times New Roman" pitchFamily="18" charset="0"/>
              <a:cs typeface="Times New Roman" pitchFamily="18" charset="0"/>
            </a:endParaRPr>
          </a:p>
        </p:txBody>
      </p:sp>
      <p:sp>
        <p:nvSpPr>
          <p:cNvPr id="3" name="Содержимое 2"/>
          <p:cNvSpPr>
            <a:spLocks noGrp="1"/>
          </p:cNvSpPr>
          <p:nvPr>
            <p:ph idx="1"/>
          </p:nvPr>
        </p:nvSpPr>
        <p:spPr>
          <a:xfrm>
            <a:off x="5004048" y="1556792"/>
            <a:ext cx="6192688" cy="4680520"/>
          </a:xfrm>
        </p:spPr>
        <p:txBody>
          <a:bodyPr>
            <a:normAutofit/>
          </a:bodyPr>
          <a:lstStyle/>
          <a:p>
            <a:pPr>
              <a:buNone/>
            </a:pPr>
            <a:r>
              <a:rPr lang="ru-RU"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p:txBody>
      </p:sp>
      <p:pic>
        <p:nvPicPr>
          <p:cNvPr id="4" name="Рисунок 3" descr="f10e75eebe0f003463b9c1744b038266--background-paper-recipe-cards.jpg"/>
          <p:cNvPicPr>
            <a:picLocks noChangeAspect="1"/>
          </p:cNvPicPr>
          <p:nvPr/>
        </p:nvPicPr>
        <p:blipFill>
          <a:blip r:embed="rId2" cstate="print"/>
          <a:stretch>
            <a:fillRect/>
          </a:stretch>
        </p:blipFill>
        <p:spPr>
          <a:xfrm>
            <a:off x="0" y="0"/>
            <a:ext cx="9144000" cy="6858000"/>
          </a:xfrm>
          <a:prstGeom prst="rect">
            <a:avLst/>
          </a:prstGeom>
        </p:spPr>
      </p:pic>
      <p:sp>
        <p:nvSpPr>
          <p:cNvPr id="5" name="Прямоугольник 4"/>
          <p:cNvSpPr/>
          <p:nvPr/>
        </p:nvSpPr>
        <p:spPr>
          <a:xfrm>
            <a:off x="611560" y="785794"/>
            <a:ext cx="8208912" cy="3108543"/>
          </a:xfrm>
          <a:prstGeom prst="rect">
            <a:avLst/>
          </a:prstGeom>
        </p:spPr>
        <p:txBody>
          <a:bodyPr wrap="square">
            <a:spAutoFit/>
          </a:bodyPr>
          <a:lstStyle/>
          <a:p>
            <a:pPr algn="just">
              <a:buNone/>
            </a:pPr>
            <a:r>
              <a:rPr lang="ru-RU" sz="1400" b="1" dirty="0" smtClean="0">
                <a:solidFill>
                  <a:schemeClr val="accent4">
                    <a:lumMod val="50000"/>
                  </a:schemeClr>
                </a:solidFill>
                <a:latin typeface="Times New Roman" pitchFamily="18" charset="0"/>
                <a:cs typeface="Times New Roman" pitchFamily="18" charset="0"/>
              </a:rPr>
              <a:t>                       </a:t>
            </a:r>
            <a:r>
              <a:rPr lang="ru-RU" sz="1400" b="1" dirty="0" smtClean="0">
                <a:solidFill>
                  <a:schemeClr val="accent1">
                    <a:lumMod val="75000"/>
                  </a:schemeClr>
                </a:solidFill>
                <a:latin typeface="Times New Roman" pitchFamily="18" charset="0"/>
                <a:cs typeface="Times New Roman" pitchFamily="18" charset="0"/>
              </a:rPr>
              <a:t>Воздушные ванны –считают наиболее мягкой закаливающей процедурой.</a:t>
            </a:r>
          </a:p>
          <a:p>
            <a:pPr algn="just">
              <a:buNone/>
            </a:pPr>
            <a:r>
              <a:rPr lang="ru-RU" sz="1400" b="1" dirty="0" smtClean="0">
                <a:solidFill>
                  <a:schemeClr val="accent1">
                    <a:lumMod val="75000"/>
                  </a:schemeClr>
                </a:solidFill>
                <a:latin typeface="Times New Roman" pitchFamily="18" charset="0"/>
                <a:cs typeface="Times New Roman" pitchFamily="18" charset="0"/>
              </a:rPr>
              <a:t>             Температура воздуха на протяжении суток, недель, месяца, года непрерывно изменяется. Эти изменения вызывают такие же непрерывные приспособительные реакции в организме, которые и должны поддерживать постоянную температуру тела в условиях непрерывных колебаний температуры внешней среды. Систематическое дозированное обнажение ребенка тренирует механизм терморегуляции, повышает устойчивость к </a:t>
            </a:r>
            <a:r>
              <a:rPr lang="ru-RU" sz="1400" b="1" dirty="0" err="1" smtClean="0">
                <a:solidFill>
                  <a:schemeClr val="accent1">
                    <a:lumMod val="75000"/>
                  </a:schemeClr>
                </a:solidFill>
                <a:latin typeface="Times New Roman" pitchFamily="18" charset="0"/>
                <a:cs typeface="Times New Roman" pitchFamily="18" charset="0"/>
              </a:rPr>
              <a:t>холодовым</a:t>
            </a:r>
            <a:r>
              <a:rPr lang="ru-RU" sz="1400" b="1" dirty="0" smtClean="0">
                <a:solidFill>
                  <a:schemeClr val="accent1">
                    <a:lumMod val="75000"/>
                  </a:schemeClr>
                </a:solidFill>
                <a:latin typeface="Times New Roman" pitchFamily="18" charset="0"/>
                <a:cs typeface="Times New Roman" pitchFamily="18" charset="0"/>
              </a:rPr>
              <a:t> воздействиям и , действуя рефлекторным путем на сердечнососудистую систему, дыхательный аппарат, нервную систему, оказывает закаливающие действие.</a:t>
            </a:r>
          </a:p>
          <a:p>
            <a:pPr algn="just">
              <a:buNone/>
            </a:pPr>
            <a:r>
              <a:rPr lang="ru-RU" sz="1400" b="1" dirty="0" smtClean="0">
                <a:solidFill>
                  <a:schemeClr val="accent1">
                    <a:lumMod val="75000"/>
                  </a:schemeClr>
                </a:solidFill>
                <a:latin typeface="Times New Roman" pitchFamily="18" charset="0"/>
                <a:cs typeface="Times New Roman" pitchFamily="18" charset="0"/>
              </a:rPr>
              <a:t>        Первым требованием для проведения закаливания является создание необходимых гигиенических условий жизни детей. Это, прежде всего, сочетание оптимального температурно-влажностного режима в закрытых помещениях и рациональной одежды ребенка. Одежда имеет значение в адаптации  к средовым факторам и закаливанию ребенка, она предотвращает переохлаждение и перегревание детей. Температура воздуха в помещении для детей старше года должна быть +20+22*С.</a:t>
            </a:r>
          </a:p>
        </p:txBody>
      </p:sp>
      <p:sp>
        <p:nvSpPr>
          <p:cNvPr id="7" name="Прямоугольник 6"/>
          <p:cNvSpPr/>
          <p:nvPr/>
        </p:nvSpPr>
        <p:spPr>
          <a:xfrm>
            <a:off x="2123728" y="1"/>
            <a:ext cx="6264695" cy="769441"/>
          </a:xfrm>
          <a:prstGeom prst="rect">
            <a:avLst/>
          </a:prstGeom>
        </p:spPr>
        <p:txBody>
          <a:bodyPr wrap="square">
            <a:spAutoFit/>
          </a:bodyPr>
          <a:lstStyle/>
          <a:p>
            <a:r>
              <a:rPr lang="ru-RU" sz="4400" b="1" u="sng" dirty="0" smtClean="0">
                <a:solidFill>
                  <a:srgbClr val="7030A0"/>
                </a:solidFill>
                <a:latin typeface="Times New Roman" pitchFamily="18" charset="0"/>
                <a:cs typeface="Times New Roman" pitchFamily="18" charset="0"/>
              </a:rPr>
              <a:t>Закаливание воздухом</a:t>
            </a:r>
            <a:endParaRPr lang="ru-RU" sz="4400" b="1" u="sng" dirty="0"/>
          </a:p>
        </p:txBody>
      </p:sp>
      <p:pic>
        <p:nvPicPr>
          <p:cNvPr id="1026" name="Picture 2" descr="C:\Users\user\Desktop\ЗОЖ\20190711_104939.jpg"/>
          <p:cNvPicPr>
            <a:picLocks noChangeAspect="1" noChangeArrowheads="1"/>
          </p:cNvPicPr>
          <p:nvPr/>
        </p:nvPicPr>
        <p:blipFill>
          <a:blip r:embed="rId3" cstate="print"/>
          <a:srcRect/>
          <a:stretch>
            <a:fillRect/>
          </a:stretch>
        </p:blipFill>
        <p:spPr bwMode="auto">
          <a:xfrm>
            <a:off x="571472" y="3786190"/>
            <a:ext cx="3180460" cy="1785950"/>
          </a:xfrm>
          <a:prstGeom prst="rect">
            <a:avLst/>
          </a:prstGeom>
          <a:ln>
            <a:noFill/>
          </a:ln>
          <a:effectLst>
            <a:softEdge rad="112500"/>
          </a:effectLst>
        </p:spPr>
      </p:pic>
      <p:pic>
        <p:nvPicPr>
          <p:cNvPr id="1027" name="Picture 3" descr="C:\Users\user\Desktop\ЗОЖ\20190711_104709.jpg"/>
          <p:cNvPicPr>
            <a:picLocks noChangeAspect="1" noChangeArrowheads="1"/>
          </p:cNvPicPr>
          <p:nvPr/>
        </p:nvPicPr>
        <p:blipFill>
          <a:blip r:embed="rId4" cstate="print"/>
          <a:srcRect/>
          <a:stretch>
            <a:fillRect/>
          </a:stretch>
        </p:blipFill>
        <p:spPr bwMode="auto">
          <a:xfrm rot="5400000">
            <a:off x="3333930" y="4309880"/>
            <a:ext cx="2714618" cy="1524362"/>
          </a:xfrm>
          <a:prstGeom prst="rect">
            <a:avLst/>
          </a:prstGeom>
          <a:ln>
            <a:noFill/>
          </a:ln>
          <a:effectLst>
            <a:softEdge rad="112500"/>
          </a:effectLst>
        </p:spPr>
      </p:pic>
      <p:pic>
        <p:nvPicPr>
          <p:cNvPr id="1028" name="Picture 4" descr="C:\Users\user\Desktop\ЗОЖ\1565102289795.jpg"/>
          <p:cNvPicPr>
            <a:picLocks noChangeAspect="1" noChangeArrowheads="1"/>
          </p:cNvPicPr>
          <p:nvPr/>
        </p:nvPicPr>
        <p:blipFill>
          <a:blip r:embed="rId5" cstate="print"/>
          <a:srcRect/>
          <a:stretch>
            <a:fillRect/>
          </a:stretch>
        </p:blipFill>
        <p:spPr bwMode="auto">
          <a:xfrm>
            <a:off x="5857884" y="3714752"/>
            <a:ext cx="2476500" cy="1857375"/>
          </a:xfrm>
          <a:prstGeom prst="rect">
            <a:avLst/>
          </a:prstGeom>
          <a:ln>
            <a:noFill/>
          </a:ln>
          <a:effectLst>
            <a:softEdge rad="112500"/>
          </a:effectLst>
        </p:spPr>
      </p:pic>
    </p:spTree>
  </p:cSld>
  <p:clrMapOvr>
    <a:masterClrMapping/>
  </p:clrMapOvr>
  <p:transition>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10e75eebe0f003463b9c1744b038266--background-paper-recipe-cards.jpg"/>
          <p:cNvPicPr>
            <a:picLocks noChangeAspect="1"/>
          </p:cNvPicPr>
          <p:nvPr/>
        </p:nvPicPr>
        <p:blipFill>
          <a:blip r:embed="rId2" cstate="print"/>
          <a:stretch>
            <a:fillRect/>
          </a:stretch>
        </p:blipFill>
        <p:spPr>
          <a:xfrm>
            <a:off x="0" y="0"/>
            <a:ext cx="9144000" cy="6858000"/>
          </a:xfrm>
          <a:prstGeom prst="rect">
            <a:avLst/>
          </a:prstGeom>
        </p:spPr>
      </p:pic>
      <p:sp>
        <p:nvSpPr>
          <p:cNvPr id="5" name="Прямоугольник 4"/>
          <p:cNvSpPr/>
          <p:nvPr/>
        </p:nvSpPr>
        <p:spPr>
          <a:xfrm>
            <a:off x="539552" y="142852"/>
            <a:ext cx="8352928" cy="3200876"/>
          </a:xfrm>
          <a:prstGeom prst="rect">
            <a:avLst/>
          </a:prstGeom>
        </p:spPr>
        <p:txBody>
          <a:bodyPr wrap="square">
            <a:spAutoFit/>
          </a:bodyPr>
          <a:lstStyle/>
          <a:p>
            <a:pPr algn="ctr">
              <a:buNone/>
            </a:pPr>
            <a:r>
              <a:rPr lang="ru-RU" sz="1600" dirty="0" smtClean="0">
                <a:latin typeface="Times New Roman" pitchFamily="18" charset="0"/>
                <a:cs typeface="Times New Roman" pitchFamily="18" charset="0"/>
              </a:rPr>
              <a:t> </a:t>
            </a:r>
            <a:r>
              <a:rPr lang="ru-RU" sz="3200" b="1" dirty="0" smtClean="0">
                <a:solidFill>
                  <a:srgbClr val="7030A0"/>
                </a:solidFill>
                <a:latin typeface="Times New Roman" pitchFamily="18" charset="0"/>
                <a:cs typeface="Times New Roman" pitchFamily="18" charset="0"/>
              </a:rPr>
              <a:t>*</a:t>
            </a:r>
            <a:r>
              <a:rPr lang="ru-RU" sz="3200" b="1" u="sng" dirty="0" smtClean="0">
                <a:solidFill>
                  <a:srgbClr val="7030A0"/>
                </a:solidFill>
                <a:latin typeface="Times New Roman" pitchFamily="18" charset="0"/>
                <a:cs typeface="Times New Roman" pitchFamily="18" charset="0"/>
              </a:rPr>
              <a:t>Проветривание помещений</a:t>
            </a:r>
          </a:p>
          <a:p>
            <a:pPr algn="just">
              <a:buNone/>
            </a:pPr>
            <a:r>
              <a:rPr lang="ru-RU" sz="1600" dirty="0" smtClean="0">
                <a:latin typeface="Times New Roman" pitchFamily="18" charset="0"/>
                <a:cs typeface="Times New Roman" pitchFamily="18" charset="0"/>
              </a:rPr>
              <a:t>                          </a:t>
            </a:r>
            <a:r>
              <a:rPr lang="ru-RU" sz="1100" b="1" dirty="0" smtClean="0">
                <a:solidFill>
                  <a:schemeClr val="accent1">
                    <a:lumMod val="75000"/>
                  </a:schemeClr>
                </a:solidFill>
                <a:latin typeface="Times New Roman" pitchFamily="18" charset="0"/>
                <a:cs typeface="Times New Roman" pitchFamily="18" charset="0"/>
              </a:rPr>
              <a:t>Все помещения должны ежедневно проветриваться. В осенне-зимний период                      	проветривание помещений необходимо проводить 4-5 раз в день и обязательно перед   сном, не менее чем за 10-15мин.  С этой целью в окне должны быть форточки или фрамуги. Наилучший способ освежения воздуха – сквозное проветривание, при котором быстро достигается  очищение воздуха. Сквозное проветривание устраивается  тогда, когда детей переводят в другое помещение или когда они находятся на прогулке или занятиях. Для контроля за температурным режимом на внутренней стене помещения на уровне роста ребенка подвешивают термометры. Критерием прекращения проветривания помещения является температура, которая может быть снижена до+14+16*С. После сквозного проветривания температура в помещении восстанавливается за 20-30 минут. </a:t>
            </a:r>
          </a:p>
          <a:p>
            <a:pPr algn="just">
              <a:buNone/>
            </a:pPr>
            <a:r>
              <a:rPr lang="ru-RU" sz="1100" b="1" dirty="0" smtClean="0">
                <a:solidFill>
                  <a:schemeClr val="accent1">
                    <a:lumMod val="75000"/>
                  </a:schemeClr>
                </a:solidFill>
                <a:latin typeface="Times New Roman" pitchFamily="18" charset="0"/>
                <a:cs typeface="Times New Roman" pitchFamily="18" charset="0"/>
              </a:rPr>
              <a:t>        В присутствии ребенка используется периодическое или постоянное одностороннее проветривание. Происходящее при этом изменение температурно-влажного режима в помещении получило название «пульсирующий микроклимат». Для этого в помещении оставляют открытыми форточки (с одной стороны). В теплое время года рекомендуется непрерывная аэрация помещений. В холодное время года допускается кратковременное снижение температуры до +18*С - для старших и до +19*С – для младших дошкольников. Оздоравливающее действие воздуха необходимо также использовать при организации дневного и ночного сна. В холодное время года фрамуги, форточки в спальнях закрывают за 10 минут до отхода детей ко сну, открывают во время сна с одной стороны и закрывают за  30 минут до подъема.</a:t>
            </a:r>
          </a:p>
        </p:txBody>
      </p:sp>
      <p:pic>
        <p:nvPicPr>
          <p:cNvPr id="6" name="Рисунок 5" descr="20191029_155032.jpg"/>
          <p:cNvPicPr>
            <a:picLocks noChangeAspect="1"/>
          </p:cNvPicPr>
          <p:nvPr/>
        </p:nvPicPr>
        <p:blipFill>
          <a:blip r:embed="rId3" cstate="print"/>
          <a:stretch>
            <a:fillRect/>
          </a:stretch>
        </p:blipFill>
        <p:spPr>
          <a:xfrm rot="5138762">
            <a:off x="666431" y="3576086"/>
            <a:ext cx="3038208" cy="2492440"/>
          </a:xfrm>
          <a:prstGeom prst="rect">
            <a:avLst/>
          </a:prstGeom>
          <a:ln>
            <a:noFill/>
          </a:ln>
          <a:effectLst>
            <a:softEdge rad="112500"/>
          </a:effectLst>
        </p:spPr>
      </p:pic>
      <p:pic>
        <p:nvPicPr>
          <p:cNvPr id="7" name="Рисунок 6" descr="20191029_155051.jpg"/>
          <p:cNvPicPr>
            <a:picLocks noChangeAspect="1"/>
          </p:cNvPicPr>
          <p:nvPr/>
        </p:nvPicPr>
        <p:blipFill>
          <a:blip r:embed="rId4" cstate="print"/>
          <a:stretch>
            <a:fillRect/>
          </a:stretch>
        </p:blipFill>
        <p:spPr>
          <a:xfrm rot="5665328">
            <a:off x="5369504" y="3509905"/>
            <a:ext cx="3526530" cy="267313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76672"/>
            <a:ext cx="8229600" cy="5649491"/>
          </a:xfrm>
        </p:spPr>
        <p:txBody>
          <a:bodyPr>
            <a:normAutofit/>
          </a:bodyPr>
          <a:lstStyle/>
          <a:p>
            <a:pPr>
              <a:lnSpc>
                <a:spcPct val="80000"/>
              </a:lnSpc>
              <a:buNone/>
            </a:pPr>
            <a:endParaRPr lang="ru-RU" sz="2200" b="1" u="sng" dirty="0" smtClean="0">
              <a:latin typeface="Times New Roman" pitchFamily="18" charset="0"/>
              <a:cs typeface="Times New Roman" pitchFamily="18" charset="0"/>
            </a:endParaRPr>
          </a:p>
          <a:p>
            <a:pPr>
              <a:lnSpc>
                <a:spcPct val="80000"/>
              </a:lnSpc>
              <a:buNone/>
            </a:pPr>
            <a:endParaRPr lang="ru-RU" sz="1200" dirty="0" smtClean="0">
              <a:latin typeface="Times New Roman" pitchFamily="18" charset="0"/>
              <a:cs typeface="Times New Roman" pitchFamily="18" charset="0"/>
            </a:endParaRPr>
          </a:p>
          <a:p>
            <a:pPr>
              <a:buNone/>
            </a:pPr>
            <a:endParaRPr lang="ru-RU" sz="1000" dirty="0" smtClean="0">
              <a:latin typeface="Times New Roman" pitchFamily="18" charset="0"/>
              <a:cs typeface="Times New Roman" pitchFamily="18" charset="0"/>
            </a:endParaRPr>
          </a:p>
          <a:p>
            <a:pPr>
              <a:lnSpc>
                <a:spcPct val="80000"/>
              </a:lnSpc>
              <a:buNone/>
            </a:pPr>
            <a:endParaRPr lang="ru-RU" sz="2200" b="1" u="sng" dirty="0" smtClean="0">
              <a:latin typeface="Times New Roman" pitchFamily="18" charset="0"/>
              <a:cs typeface="Times New Roman" pitchFamily="18" charset="0"/>
            </a:endParaRPr>
          </a:p>
          <a:p>
            <a:pPr>
              <a:lnSpc>
                <a:spcPct val="80000"/>
              </a:lnSpc>
              <a:buNone/>
            </a:pPr>
            <a:endParaRPr lang="ru-RU" sz="2200" b="1" u="sng" dirty="0" smtClean="0">
              <a:latin typeface="Times New Roman" pitchFamily="18" charset="0"/>
              <a:cs typeface="Times New Roman" pitchFamily="18" charset="0"/>
            </a:endParaRPr>
          </a:p>
          <a:p>
            <a:pPr>
              <a:lnSpc>
                <a:spcPct val="80000"/>
              </a:lnSpc>
              <a:buNone/>
            </a:pPr>
            <a:endParaRPr lang="ru-RU" sz="2200" b="1" u="sng" dirty="0" smtClean="0">
              <a:latin typeface="Times New Roman" pitchFamily="18" charset="0"/>
              <a:cs typeface="Times New Roman" pitchFamily="18" charset="0"/>
            </a:endParaRPr>
          </a:p>
          <a:p>
            <a:pPr>
              <a:lnSpc>
                <a:spcPct val="80000"/>
              </a:lnSpc>
              <a:buNone/>
            </a:pPr>
            <a:endParaRPr lang="ru-RU" sz="2200" b="1" u="sng" dirty="0" smtClean="0">
              <a:latin typeface="Times New Roman" pitchFamily="18" charset="0"/>
              <a:cs typeface="Times New Roman" pitchFamily="18" charset="0"/>
            </a:endParaRPr>
          </a:p>
          <a:p>
            <a:pPr>
              <a:lnSpc>
                <a:spcPct val="80000"/>
              </a:lnSpc>
              <a:buNone/>
            </a:pPr>
            <a:endParaRPr lang="ru-RU" sz="2200" b="1" u="sng" dirty="0" smtClean="0">
              <a:latin typeface="Times New Roman" pitchFamily="18" charset="0"/>
              <a:cs typeface="Times New Roman" pitchFamily="18" charset="0"/>
            </a:endParaRPr>
          </a:p>
          <a:p>
            <a:pPr>
              <a:lnSpc>
                <a:spcPct val="80000"/>
              </a:lnSpc>
              <a:buNone/>
            </a:pPr>
            <a:endParaRPr lang="ru-RU" sz="2200" b="1" u="sng" dirty="0" smtClean="0">
              <a:latin typeface="Times New Roman" pitchFamily="18" charset="0"/>
              <a:cs typeface="Times New Roman" pitchFamily="18" charset="0"/>
            </a:endParaRPr>
          </a:p>
          <a:p>
            <a:pPr>
              <a:lnSpc>
                <a:spcPct val="80000"/>
              </a:lnSpc>
              <a:buNone/>
            </a:pPr>
            <a:endParaRPr lang="ru-RU" sz="2200" b="1" u="sng" dirty="0" smtClean="0">
              <a:latin typeface="Times New Roman" pitchFamily="18" charset="0"/>
              <a:cs typeface="Times New Roman" pitchFamily="18" charset="0"/>
            </a:endParaRPr>
          </a:p>
          <a:p>
            <a:pPr>
              <a:lnSpc>
                <a:spcPct val="80000"/>
              </a:lnSpc>
              <a:buNone/>
            </a:pPr>
            <a:endParaRPr lang="ru-RU" sz="2200" b="1" u="sng" dirty="0" smtClean="0">
              <a:latin typeface="Times New Roman" pitchFamily="18" charset="0"/>
              <a:cs typeface="Times New Roman" pitchFamily="18" charset="0"/>
            </a:endParaRPr>
          </a:p>
          <a:p>
            <a:pPr>
              <a:buNone/>
            </a:pPr>
            <a:endParaRPr lang="ru-RU" sz="1200" dirty="0" smtClean="0">
              <a:latin typeface="Times New Roman" pitchFamily="18" charset="0"/>
              <a:cs typeface="Times New Roman" pitchFamily="18" charset="0"/>
            </a:endParaRPr>
          </a:p>
        </p:txBody>
      </p:sp>
      <p:pic>
        <p:nvPicPr>
          <p:cNvPr id="4" name="Рисунок 3" descr="f10e75eebe0f003463b9c1744b038266--background-paper-recipe-cards.jpg"/>
          <p:cNvPicPr>
            <a:picLocks noChangeAspect="1"/>
          </p:cNvPicPr>
          <p:nvPr/>
        </p:nvPicPr>
        <p:blipFill>
          <a:blip r:embed="rId2" cstate="print"/>
          <a:stretch>
            <a:fillRect/>
          </a:stretch>
        </p:blipFill>
        <p:spPr>
          <a:xfrm>
            <a:off x="0" y="0"/>
            <a:ext cx="9144000" cy="6858000"/>
          </a:xfrm>
          <a:prstGeom prst="rect">
            <a:avLst/>
          </a:prstGeom>
        </p:spPr>
      </p:pic>
      <p:sp>
        <p:nvSpPr>
          <p:cNvPr id="5" name="Прямоугольник 4"/>
          <p:cNvSpPr/>
          <p:nvPr/>
        </p:nvSpPr>
        <p:spPr>
          <a:xfrm>
            <a:off x="963388" y="363546"/>
            <a:ext cx="7776864" cy="2911566"/>
          </a:xfrm>
          <a:prstGeom prst="rect">
            <a:avLst/>
          </a:prstGeom>
        </p:spPr>
        <p:txBody>
          <a:bodyPr wrap="square">
            <a:spAutoFit/>
          </a:bodyPr>
          <a:lstStyle/>
          <a:p>
            <a:pPr algn="ctr">
              <a:lnSpc>
                <a:spcPct val="80000"/>
              </a:lnSpc>
              <a:buNone/>
            </a:pPr>
            <a:r>
              <a:rPr lang="ru-RU" sz="3600" b="1" u="sng" dirty="0" smtClean="0">
                <a:solidFill>
                  <a:srgbClr val="7030A0"/>
                </a:solidFill>
                <a:latin typeface="Times New Roman" pitchFamily="18" charset="0"/>
                <a:cs typeface="Times New Roman" pitchFamily="18" charset="0"/>
              </a:rPr>
              <a:t>*Хождение босиком </a:t>
            </a:r>
          </a:p>
          <a:p>
            <a:pPr algn="ctr">
              <a:lnSpc>
                <a:spcPct val="80000"/>
              </a:lnSpc>
              <a:buNone/>
            </a:pPr>
            <a:r>
              <a:rPr lang="ru-RU" dirty="0" smtClean="0">
                <a:latin typeface="Times New Roman" pitchFamily="18" charset="0"/>
                <a:cs typeface="Times New Roman" pitchFamily="18" charset="0"/>
              </a:rPr>
              <a:t>        </a:t>
            </a:r>
          </a:p>
          <a:p>
            <a:pPr algn="just">
              <a:lnSpc>
                <a:spcPct val="80000"/>
              </a:lnSpc>
              <a:buNone/>
            </a:pPr>
            <a:r>
              <a:rPr lang="ru-RU" sz="1400" b="1" dirty="0" smtClean="0">
                <a:solidFill>
                  <a:schemeClr val="accent4">
                    <a:lumMod val="50000"/>
                  </a:schemeClr>
                </a:solidFill>
                <a:latin typeface="Times New Roman" pitchFamily="18" charset="0"/>
                <a:cs typeface="Times New Roman" pitchFamily="18" charset="0"/>
              </a:rPr>
              <a:t>           </a:t>
            </a:r>
            <a:r>
              <a:rPr lang="ru-RU" sz="1400" b="1" dirty="0" smtClean="0">
                <a:solidFill>
                  <a:schemeClr val="accent1">
                    <a:lumMod val="75000"/>
                  </a:schemeClr>
                </a:solidFill>
                <a:latin typeface="Times New Roman" pitchFamily="18" charset="0"/>
                <a:cs typeface="Times New Roman" pitchFamily="18" charset="0"/>
              </a:rPr>
              <a:t>Хождение босиком по полу проводиться из групповой в спальню и обратно , до и после дневного сна. Температура пола должна быть не менее + 18С.  Сначала ходят в носках 3-5 дней, а затем босиком.</a:t>
            </a:r>
          </a:p>
          <a:p>
            <a:pPr algn="just">
              <a:lnSpc>
                <a:spcPct val="80000"/>
              </a:lnSpc>
              <a:buNone/>
            </a:pPr>
            <a:r>
              <a:rPr lang="ru-RU" sz="1400" b="1" dirty="0" smtClean="0">
                <a:solidFill>
                  <a:schemeClr val="accent1">
                    <a:lumMod val="75000"/>
                  </a:schemeClr>
                </a:solidFill>
                <a:latin typeface="Times New Roman" pitchFamily="18" charset="0"/>
                <a:cs typeface="Times New Roman" pitchFamily="18" charset="0"/>
              </a:rPr>
              <a:t>         Время хождения впервые 5-7 дней по 3-4 минуты, далее увеличивается в один день до 15-20 минут.</a:t>
            </a:r>
          </a:p>
          <a:p>
            <a:pPr algn="just">
              <a:buNone/>
            </a:pPr>
            <a:r>
              <a:rPr lang="ru-RU" sz="1400" b="1" dirty="0" smtClean="0">
                <a:solidFill>
                  <a:schemeClr val="accent1">
                    <a:lumMod val="75000"/>
                  </a:schemeClr>
                </a:solidFill>
                <a:latin typeface="Times New Roman" pitchFamily="18" charset="0"/>
                <a:cs typeface="Times New Roman" pitchFamily="18" charset="0"/>
              </a:rPr>
              <a:t>         В летнее время  надо приучать детей ходить босиком по хорошо очищенному грунту, по траве, мокрой после дождя или росы –   гравию, по песку у реки. Сначала можно ходить в легкой обуви, открытой сверху, затем в носках (сначала в толстых, затем в тонких) и далее - босиком;  начинать нужно в жаркие солнечные дни, при температуре воздуха более +22С , постепенно увеличивая продолжительность процедуры с 2 до 10 минут.</a:t>
            </a:r>
          </a:p>
          <a:p>
            <a:pPr algn="just">
              <a:buNone/>
            </a:pPr>
            <a:r>
              <a:rPr lang="ru-RU" sz="1400" b="1" dirty="0" smtClean="0">
                <a:solidFill>
                  <a:schemeClr val="accent1">
                    <a:lumMod val="75000"/>
                  </a:schemeClr>
                </a:solidFill>
                <a:latin typeface="Times New Roman" pitchFamily="18" charset="0"/>
                <a:cs typeface="Times New Roman" pitchFamily="18" charset="0"/>
              </a:rPr>
              <a:t>          Зимой полезно ходить босиком по комнате.</a:t>
            </a:r>
            <a:endParaRPr lang="ru-RU" sz="1400" b="1" dirty="0">
              <a:solidFill>
                <a:schemeClr val="accent1">
                  <a:lumMod val="75000"/>
                </a:schemeClr>
              </a:solidFill>
            </a:endParaRPr>
          </a:p>
        </p:txBody>
      </p:sp>
      <p:pic>
        <p:nvPicPr>
          <p:cNvPr id="7" name="Рисунок 6" descr="20191029_150235.jpg"/>
          <p:cNvPicPr>
            <a:picLocks noChangeAspect="1"/>
          </p:cNvPicPr>
          <p:nvPr/>
        </p:nvPicPr>
        <p:blipFill>
          <a:blip r:embed="rId3" cstate="print"/>
          <a:stretch>
            <a:fillRect/>
          </a:stretch>
        </p:blipFill>
        <p:spPr>
          <a:xfrm rot="5599619">
            <a:off x="5390956" y="3532675"/>
            <a:ext cx="3424470" cy="2470919"/>
          </a:xfrm>
          <a:prstGeom prst="rect">
            <a:avLst/>
          </a:prstGeom>
          <a:ln>
            <a:noFill/>
          </a:ln>
          <a:effectLst>
            <a:softEdge rad="112500"/>
          </a:effectLst>
        </p:spPr>
      </p:pic>
      <p:pic>
        <p:nvPicPr>
          <p:cNvPr id="1026" name="Picture 2"/>
          <p:cNvPicPr>
            <a:picLocks noChangeAspect="1" noChangeArrowheads="1"/>
          </p:cNvPicPr>
          <p:nvPr/>
        </p:nvPicPr>
        <p:blipFill>
          <a:blip r:embed="rId4" cstate="print"/>
          <a:srcRect/>
          <a:stretch>
            <a:fillRect/>
          </a:stretch>
        </p:blipFill>
        <p:spPr bwMode="auto">
          <a:xfrm rot="5083207">
            <a:off x="491687" y="3677020"/>
            <a:ext cx="3188039" cy="239796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f10e75eebe0f003463b9c1744b038266--background-paper-recipe-cards.jpg"/>
          <p:cNvPicPr>
            <a:picLocks noChangeAspect="1"/>
          </p:cNvPicPr>
          <p:nvPr/>
        </p:nvPicPr>
        <p:blipFill>
          <a:blip r:embed="rId2" cstate="print"/>
          <a:stretch>
            <a:fillRect/>
          </a:stretch>
        </p:blipFill>
        <p:spPr>
          <a:xfrm>
            <a:off x="0" y="0"/>
            <a:ext cx="9144000" cy="6858000"/>
          </a:xfrm>
          <a:prstGeom prst="rect">
            <a:avLst/>
          </a:prstGeom>
        </p:spPr>
      </p:pic>
      <p:sp>
        <p:nvSpPr>
          <p:cNvPr id="7" name="Прямоугольник 6"/>
          <p:cNvSpPr/>
          <p:nvPr/>
        </p:nvSpPr>
        <p:spPr>
          <a:xfrm>
            <a:off x="611560" y="476672"/>
            <a:ext cx="8136904" cy="1840504"/>
          </a:xfrm>
          <a:prstGeom prst="rect">
            <a:avLst/>
          </a:prstGeom>
        </p:spPr>
        <p:txBody>
          <a:bodyPr wrap="square">
            <a:spAutoFit/>
          </a:bodyPr>
          <a:lstStyle/>
          <a:p>
            <a:pPr>
              <a:lnSpc>
                <a:spcPct val="80000"/>
              </a:lnSpc>
              <a:buNone/>
            </a:pPr>
            <a:r>
              <a:rPr lang="ru-RU" sz="3200" b="1" dirty="0" smtClean="0">
                <a:solidFill>
                  <a:srgbClr val="00B050"/>
                </a:solidFill>
                <a:latin typeface="Times New Roman" pitchFamily="18" charset="0"/>
                <a:cs typeface="Times New Roman" pitchFamily="18" charset="0"/>
              </a:rPr>
              <a:t>          </a:t>
            </a:r>
            <a:r>
              <a:rPr lang="ru-RU" sz="3200" b="1" u="sng" dirty="0" smtClean="0">
                <a:solidFill>
                  <a:srgbClr val="7030A0"/>
                </a:solidFill>
                <a:latin typeface="Times New Roman" pitchFamily="18" charset="0"/>
                <a:cs typeface="Times New Roman" pitchFamily="18" charset="0"/>
              </a:rPr>
              <a:t>*Хождение по массажным дорожкам </a:t>
            </a:r>
          </a:p>
          <a:p>
            <a:pPr algn="just">
              <a:buNone/>
            </a:pPr>
            <a:r>
              <a:rPr lang="ru-RU" dirty="0" smtClean="0">
                <a:latin typeface="Times New Roman" pitchFamily="18" charset="0"/>
                <a:cs typeface="Times New Roman" pitchFamily="18" charset="0"/>
              </a:rPr>
              <a:t>                  </a:t>
            </a:r>
          </a:p>
          <a:p>
            <a:pPr algn="just">
              <a:buNone/>
            </a:pPr>
            <a:r>
              <a:rPr lang="ru-RU" sz="1400" b="1" dirty="0" smtClean="0">
                <a:latin typeface="Times New Roman" pitchFamily="18" charset="0"/>
                <a:cs typeface="Times New Roman" pitchFamily="18" charset="0"/>
              </a:rPr>
              <a:t>	</a:t>
            </a:r>
            <a:r>
              <a:rPr lang="ru-RU" sz="1400" b="1" dirty="0" smtClean="0">
                <a:solidFill>
                  <a:schemeClr val="accent1">
                    <a:lumMod val="75000"/>
                  </a:schemeClr>
                </a:solidFill>
                <a:latin typeface="Times New Roman" pitchFamily="18" charset="0"/>
                <a:cs typeface="Times New Roman" pitchFamily="18" charset="0"/>
              </a:rPr>
              <a:t>Массажную дорожку составляют из предметов, способствующих массажу стопы ( ребристая доска, резиновый коврик с шипами). Вначале дети ходят или переступают  с ноги на ногу, либо стоят на дорожке, затем плавно переходят на бег вне дорожки. Эти упражнения желательно сочетать с контрастными воздушными ваннами. Заканчиваются занятия дыхательными упражнениями.</a:t>
            </a:r>
          </a:p>
        </p:txBody>
      </p:sp>
      <p:pic>
        <p:nvPicPr>
          <p:cNvPr id="9" name="Рисунок 8" descr="20190904_145954.jpg"/>
          <p:cNvPicPr>
            <a:picLocks noChangeAspect="1"/>
          </p:cNvPicPr>
          <p:nvPr/>
        </p:nvPicPr>
        <p:blipFill>
          <a:blip r:embed="rId3" cstate="print"/>
          <a:stretch>
            <a:fillRect/>
          </a:stretch>
        </p:blipFill>
        <p:spPr>
          <a:xfrm>
            <a:off x="539552" y="2780928"/>
            <a:ext cx="4139952" cy="2324742"/>
          </a:xfrm>
          <a:prstGeom prst="rect">
            <a:avLst/>
          </a:prstGeom>
          <a:ln>
            <a:noFill/>
          </a:ln>
          <a:effectLst>
            <a:softEdge rad="112500"/>
          </a:effectLst>
        </p:spPr>
      </p:pic>
      <p:pic>
        <p:nvPicPr>
          <p:cNvPr id="10" name="Рисунок 9" descr="20190904_150023.jpg"/>
          <p:cNvPicPr>
            <a:picLocks noChangeAspect="1"/>
          </p:cNvPicPr>
          <p:nvPr/>
        </p:nvPicPr>
        <p:blipFill>
          <a:blip r:embed="rId4" cstate="print"/>
          <a:stretch>
            <a:fillRect/>
          </a:stretch>
        </p:blipFill>
        <p:spPr>
          <a:xfrm>
            <a:off x="4644008" y="4077072"/>
            <a:ext cx="3975237" cy="22322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1236</TotalTime>
  <Words>2784</Words>
  <Application>Microsoft Office PowerPoint</Application>
  <PresentationFormat>Экран (4:3)</PresentationFormat>
  <Paragraphs>212</Paragraphs>
  <Slides>29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дошкольное учреждение д/с № 12 «Солнышко» г. Дивногорск</dc:title>
  <dc:creator>Даша</dc:creator>
  <cp:lastModifiedBy>123</cp:lastModifiedBy>
  <cp:revision>311</cp:revision>
  <dcterms:created xsi:type="dcterms:W3CDTF">2017-08-27T09:08:50Z</dcterms:created>
  <dcterms:modified xsi:type="dcterms:W3CDTF">2019-12-02T08:36:15Z</dcterms:modified>
</cp:coreProperties>
</file>